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81" r:id="rId3"/>
    <p:sldId id="311" r:id="rId4"/>
    <p:sldId id="357" r:id="rId5"/>
    <p:sldId id="358" r:id="rId6"/>
    <p:sldId id="359" r:id="rId7"/>
    <p:sldId id="257" r:id="rId8"/>
    <p:sldId id="259" r:id="rId9"/>
    <p:sldId id="258" r:id="rId10"/>
    <p:sldId id="260" r:id="rId11"/>
    <p:sldId id="268" r:id="rId12"/>
    <p:sldId id="261" r:id="rId13"/>
    <p:sldId id="262" r:id="rId14"/>
    <p:sldId id="263" r:id="rId15"/>
    <p:sldId id="264" r:id="rId16"/>
    <p:sldId id="265" r:id="rId17"/>
    <p:sldId id="323" r:id="rId18"/>
    <p:sldId id="324" r:id="rId19"/>
    <p:sldId id="272" r:id="rId20"/>
    <p:sldId id="273" r:id="rId21"/>
    <p:sldId id="274" r:id="rId22"/>
    <p:sldId id="267" r:id="rId23"/>
    <p:sldId id="325" r:id="rId24"/>
    <p:sldId id="326" r:id="rId25"/>
    <p:sldId id="327" r:id="rId26"/>
    <p:sldId id="276" r:id="rId27"/>
    <p:sldId id="286" r:id="rId28"/>
    <p:sldId id="329" r:id="rId29"/>
    <p:sldId id="328" r:id="rId30"/>
    <p:sldId id="330" r:id="rId31"/>
    <p:sldId id="287" r:id="rId32"/>
    <p:sldId id="331" r:id="rId33"/>
    <p:sldId id="332" r:id="rId34"/>
    <p:sldId id="308" r:id="rId35"/>
    <p:sldId id="333" r:id="rId36"/>
    <p:sldId id="334" r:id="rId37"/>
    <p:sldId id="335" r:id="rId38"/>
    <p:sldId id="336" r:id="rId39"/>
    <p:sldId id="337" r:id="rId40"/>
    <p:sldId id="340" r:id="rId41"/>
    <p:sldId id="343" r:id="rId42"/>
    <p:sldId id="339" r:id="rId43"/>
    <p:sldId id="342" r:id="rId44"/>
    <p:sldId id="338" r:id="rId45"/>
    <p:sldId id="345" r:id="rId46"/>
    <p:sldId id="350" r:id="rId47"/>
    <p:sldId id="351" r:id="rId48"/>
    <p:sldId id="344" r:id="rId49"/>
    <p:sldId id="341" r:id="rId50"/>
    <p:sldId id="349" r:id="rId51"/>
    <p:sldId id="347" r:id="rId52"/>
    <p:sldId id="348" r:id="rId53"/>
    <p:sldId id="346" r:id="rId54"/>
    <p:sldId id="352" r:id="rId55"/>
    <p:sldId id="355" r:id="rId56"/>
    <p:sldId id="353" r:id="rId57"/>
    <p:sldId id="354" r:id="rId58"/>
    <p:sldId id="360" r:id="rId59"/>
    <p:sldId id="356" r:id="rId60"/>
    <p:sldId id="310" r:id="rId6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ZILY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434" autoAdjust="0"/>
  </p:normalViewPr>
  <p:slideViewPr>
    <p:cSldViewPr snapToGrid="0">
      <p:cViewPr varScale="1">
        <p:scale>
          <a:sx n="83" d="100"/>
          <a:sy n="83" d="100"/>
        </p:scale>
        <p:origin x="115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sv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158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5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75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7758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999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503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088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040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36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00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03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8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55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05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951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43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768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779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" y="-1280160"/>
            <a:ext cx="11597640" cy="1280160"/>
          </a:xfrm>
        </p:spPr>
        <p:txBody>
          <a:bodyPr>
            <a:noAutofit/>
          </a:bodyPr>
          <a:lstStyle/>
          <a:p>
            <a:pPr algn="ctr" fontAlgn="base"/>
            <a:r>
              <a:rPr lang="en-US" b="1" i="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Source Sans 3"/>
              </a:rPr>
              <a:t>Library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H="1">
            <a:off x="5479314" y="3687139"/>
            <a:ext cx="133696" cy="1947333"/>
          </a:xfrm>
        </p:spPr>
        <p:txBody>
          <a:bodyPr/>
          <a:lstStyle/>
          <a:p>
            <a:r>
              <a:rPr lang="en-US" dirty="0"/>
              <a:t>t</a:t>
            </a:r>
            <a:endParaRPr lang="ar-EG" dirty="0"/>
          </a:p>
        </p:txBody>
      </p:sp>
      <p:pic>
        <p:nvPicPr>
          <p:cNvPr id="6" name="Picture 5" descr="A room with bookshelves and a desk&#10;&#10;Description automatically generated">
            <a:extLst>
              <a:ext uri="{FF2B5EF4-FFF2-40B4-BE49-F238E27FC236}">
                <a16:creationId xmlns:a16="http://schemas.microsoft.com/office/drawing/2014/main" id="{DE05B426-9BEB-DF05-ACDB-91B0D8C0D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3361"/>
            <a:ext cx="12192000" cy="524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37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3313341" y="2041820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E2642A-47D8-CFA3-4005-84E8EF287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147" y="0"/>
            <a:ext cx="12215148" cy="3429000"/>
          </a:xfrm>
        </p:spPr>
        <p:txBody>
          <a:bodyPr/>
          <a:lstStyle/>
          <a:p>
            <a:pPr marL="457200" lvl="0" indent="-4572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Filter Books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: The system shall allow Librarian to Filter books by ISBN. 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: The system shall allow Librarian to Filter books by rack number.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br>
              <a:rPr lang="en-US" sz="3600" b="1" kern="1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600" b="1" dirty="0">
              <a:solidFill>
                <a:schemeClr val="tx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887012-76A4-08B5-FC35-F5DA7DD9C3CD}"/>
              </a:ext>
            </a:extLst>
          </p:cNvPr>
          <p:cNvSpPr txBox="1">
            <a:spLocks/>
          </p:cNvSpPr>
          <p:nvPr/>
        </p:nvSpPr>
        <p:spPr>
          <a:xfrm>
            <a:off x="-138896" y="3429000"/>
            <a:ext cx="12801600" cy="3429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Manage User Accounts</a:t>
            </a:r>
            <a:br>
              <a:rPr lang="en-US" sz="3600" b="1" dirty="0">
                <a:solidFill>
                  <a:schemeClr val="tx1"/>
                </a:solidFill>
                <a:latin typeface="Söhne"/>
              </a:rPr>
            </a:br>
            <a:r>
              <a:rPr lang="en-US" sz="3600" b="1" dirty="0">
                <a:solidFill>
                  <a:schemeClr val="tx1"/>
                </a:solidFill>
                <a:latin typeface="Söhne"/>
              </a:rPr>
              <a:t>: The system shall allow Librarian to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Approve user registration</a:t>
            </a:r>
            <a:br>
              <a:rPr lang="en-US" sz="3600" b="1" dirty="0">
                <a:solidFill>
                  <a:schemeClr val="tx1"/>
                </a:solidFill>
                <a:latin typeface="Söhne"/>
              </a:rPr>
            </a:br>
            <a:r>
              <a:rPr lang="en-US" sz="3600" b="1" dirty="0">
                <a:solidFill>
                  <a:schemeClr val="tx1"/>
                </a:solidFill>
                <a:latin typeface="Söhne"/>
              </a:rPr>
              <a:t>: The system shall allow Librarian to reject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user registration</a:t>
            </a:r>
            <a:br>
              <a:rPr lang="en-US" sz="3600" b="1" dirty="0">
                <a:solidFill>
                  <a:schemeClr val="tx1"/>
                </a:solidFill>
                <a:latin typeface="Söhne"/>
              </a:rPr>
            </a:br>
            <a:br>
              <a:rPr lang="en-US" sz="3600" b="1" kern="1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345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9E265B-2724-B61A-33C3-61BF3A83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5" y="123825"/>
            <a:ext cx="11915775" cy="6597650"/>
          </a:xfrm>
        </p:spPr>
        <p:txBody>
          <a:bodyPr/>
          <a:lstStyle/>
          <a:p>
            <a:pPr marL="457200" lvl="0" indent="-4572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Manage Borrowed Requests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: The system shall allow Librarian to View borrowed book requests. 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  <a:t>: The system shall allow Librarian to Set return dates for borrowed books.</a:t>
            </a:r>
            <a:br>
              <a:rPr lang="en-US" sz="3600" b="1" i="0" dirty="0">
                <a:solidFill>
                  <a:schemeClr val="tx1"/>
                </a:solidFill>
                <a:effectLst/>
                <a:latin typeface="Söhne"/>
              </a:rPr>
            </a:br>
            <a:br>
              <a:rPr lang="en-US" sz="3600" b="1" kern="100" dirty="0">
                <a:solidFill>
                  <a:schemeClr val="tx1"/>
                </a:solidFill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057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pic>
        <p:nvPicPr>
          <p:cNvPr id="5" name="Graphic 4" descr="Books">
            <a:extLst>
              <a:ext uri="{FF2B5EF4-FFF2-40B4-BE49-F238E27FC236}">
                <a16:creationId xmlns:a16="http://schemas.microsoft.com/office/drawing/2014/main" id="{FC121457-BBF0-0117-86B8-07DE6F52C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703489"/>
            <a:ext cx="4872025" cy="5450557"/>
          </a:xfrm>
          <a:prstGeom prst="rect">
            <a:avLst/>
          </a:prstGeom>
          <a:effectLst/>
        </p:spPr>
      </p:pic>
      <p:sp>
        <p:nvSpPr>
          <p:cNvPr id="6" name="Title 7">
            <a:extLst>
              <a:ext uri="{FF2B5EF4-FFF2-40B4-BE49-F238E27FC236}">
                <a16:creationId xmlns:a16="http://schemas.microsoft.com/office/drawing/2014/main" id="{8D7A648C-973F-CAB5-ABF1-1C66C718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552" y="109538"/>
            <a:ext cx="7498948" cy="50180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lvl="0" indent="-571500" rtl="0">
              <a:lnSpc>
                <a:spcPct val="9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4400" b="1" i="0" kern="1200" dirty="0">
                <a:solidFill>
                  <a:schemeClr val="tx2"/>
                </a:solidFill>
                <a:effectLst/>
              </a:rPr>
              <a:t>Functional</a:t>
            </a:r>
            <a:r>
              <a:rPr lang="en-US" sz="4400" b="1" dirty="0"/>
              <a:t> </a:t>
            </a:r>
            <a:r>
              <a:rPr lang="en-US" sz="4400" b="1" i="0" kern="1200" dirty="0">
                <a:solidFill>
                  <a:schemeClr val="tx2"/>
                </a:solidFill>
                <a:effectLst/>
              </a:rPr>
              <a:t>Requirements</a:t>
            </a:r>
            <a:br>
              <a:rPr lang="en-US" sz="4400" b="1" i="0" kern="1200" dirty="0">
                <a:solidFill>
                  <a:schemeClr val="tx2"/>
                </a:solidFill>
                <a:effectLst/>
              </a:rPr>
            </a:br>
            <a:br>
              <a:rPr lang="en-US" sz="4400" b="1" i="0" kern="1200" dirty="0">
                <a:solidFill>
                  <a:schemeClr val="tx2"/>
                </a:solidFill>
                <a:effectLst/>
              </a:rPr>
            </a:br>
            <a:r>
              <a:rPr lang="en-US" sz="4400" b="1" i="0" kern="1200" dirty="0">
                <a:solidFill>
                  <a:schemeClr val="tx2"/>
                </a:solidFill>
                <a:effectLst/>
              </a:rPr>
              <a:t>  Librarian Functions</a:t>
            </a:r>
            <a:br>
              <a:rPr lang="en-US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54226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C8C5BF-3C6E-4AB6-1CC7-9058398FE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11976100" cy="6858000"/>
          </a:xfrm>
        </p:spPr>
        <p:txBody>
          <a:bodyPr/>
          <a:lstStyle/>
          <a:p>
            <a:pPr marL="571500" lvl="0" indent="-5715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sing up</a:t>
            </a:r>
            <a:b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allow a non registered user to create a new account.</a:t>
            </a:r>
            <a:b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require the following information from the user: Username-mail, Password, F-name, L-name.</a:t>
            </a:r>
            <a:b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store user’s information in Database.</a:t>
            </a:r>
            <a:br>
              <a:rPr lang="en-US" sz="3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616313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2350187" y="2052638"/>
            <a:ext cx="405114" cy="4195762"/>
          </a:xfrm>
        </p:spPr>
        <p:txBody>
          <a:bodyPr>
            <a:normAutofit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50538B6-7FDE-9339-4136-AE4A78D56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0463" cy="1852613"/>
          </a:xfrm>
        </p:spPr>
        <p:txBody>
          <a:bodyPr/>
          <a:lstStyle/>
          <a:p>
            <a:pPr marL="571500" lvl="0" indent="-5715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Login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Authenticate user credentials.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must allow the user to log in to the system using the account that was created 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 If the login credentials are correct, the website will verify the user's account and grant them access to the website.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If the login credentials are incorrect, the user may need to try again or reset their password.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200" b="1" dirty="0"/>
          </a:p>
        </p:txBody>
      </p:sp>
    </p:spTree>
    <p:extLst>
      <p:ext uri="{BB962C8B-B14F-4D97-AF65-F5344CB8AC3E}">
        <p14:creationId xmlns:p14="http://schemas.microsoft.com/office/powerpoint/2010/main" val="1084916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60719C-F73D-3B43-E4FB-626B02AB8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11976100" cy="1794076"/>
          </a:xfrm>
        </p:spPr>
        <p:txBody>
          <a:bodyPr/>
          <a:lstStyle/>
          <a:p>
            <a:pPr marL="457200" lvl="0" indent="-4572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Logout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allow user to log out of it.</a:t>
            </a:r>
            <a:endParaRPr lang="ar-EG" sz="3600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A0BBB29-9808-C483-5A59-7C2F608C77E3}"/>
              </a:ext>
            </a:extLst>
          </p:cNvPr>
          <p:cNvSpPr txBox="1">
            <a:spLocks/>
          </p:cNvSpPr>
          <p:nvPr/>
        </p:nvSpPr>
        <p:spPr>
          <a:xfrm>
            <a:off x="0" y="1562582"/>
            <a:ext cx="12128501" cy="25811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Search Books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allow user to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Search books by title, author, or ISBN Then display the details of the book to User.</a:t>
            </a:r>
            <a:endParaRPr lang="ar-EG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5E8CD8-3F3A-CCA7-4E7E-2085660F0EF0}"/>
              </a:ext>
            </a:extLst>
          </p:cNvPr>
          <p:cNvSpPr txBox="1">
            <a:spLocks/>
          </p:cNvSpPr>
          <p:nvPr/>
        </p:nvSpPr>
        <p:spPr>
          <a:xfrm>
            <a:off x="0" y="3993266"/>
            <a:ext cx="12280901" cy="28647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Send Borrow Request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allow user to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end request to borrow a book.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227814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H="1" flipV="1">
            <a:off x="12191999" y="6720991"/>
            <a:ext cx="817944" cy="137008"/>
          </a:xfrm>
        </p:spPr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29FDB5-C7B1-5962-8646-5609957BCA0E}"/>
              </a:ext>
            </a:extLst>
          </p:cNvPr>
          <p:cNvSpPr txBox="1">
            <a:spLocks/>
          </p:cNvSpPr>
          <p:nvPr/>
        </p:nvSpPr>
        <p:spPr>
          <a:xfrm>
            <a:off x="0" y="-138896"/>
            <a:ext cx="12191999" cy="22917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Show Borrowed Books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allow to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View list of borrowed book </a:t>
            </a: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to user .</a:t>
            </a:r>
            <a:endParaRPr lang="ar-EG" sz="36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53B78DF-B4F2-AF51-3BDD-6C1965EEED9E}"/>
              </a:ext>
            </a:extLst>
          </p:cNvPr>
          <p:cNvSpPr txBox="1">
            <a:spLocks/>
          </p:cNvSpPr>
          <p:nvPr/>
        </p:nvSpPr>
        <p:spPr>
          <a:xfrm>
            <a:off x="0" y="2013995"/>
            <a:ext cx="12128501" cy="25059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dirty="0">
                <a:solidFill>
                  <a:srgbClr val="ECECEC"/>
                </a:solidFill>
                <a:latin typeface="Söhne"/>
              </a:rPr>
              <a:t>Return </a:t>
            </a:r>
            <a:r>
              <a:rPr lang="en-US" sz="3600" b="1" i="0" dirty="0">
                <a:solidFill>
                  <a:srgbClr val="ECECEC"/>
                </a:solidFill>
                <a:effectLst/>
                <a:latin typeface="Söhne"/>
              </a:rPr>
              <a:t>Book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The user must return the book, and if the book's borrowing date has expired, a fine must be paid.</a:t>
            </a:r>
            <a:endParaRPr lang="ar-EG" sz="3600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6184C44-BC8B-1C74-F792-5158C5642396}"/>
              </a:ext>
            </a:extLst>
          </p:cNvPr>
          <p:cNvSpPr txBox="1">
            <a:spLocks/>
          </p:cNvSpPr>
          <p:nvPr/>
        </p:nvSpPr>
        <p:spPr>
          <a:xfrm>
            <a:off x="0" y="4352081"/>
            <a:ext cx="12280901" cy="25059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lnSpc>
                <a:spcPct val="150000"/>
              </a:lnSpc>
              <a:spcAft>
                <a:spcPts val="800"/>
              </a:spcAft>
            </a:pPr>
            <a:endParaRPr lang="ar-EG" sz="3600" b="1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2BAC3A4-C8E8-AB33-C3EF-409685B62330}"/>
              </a:ext>
            </a:extLst>
          </p:cNvPr>
          <p:cNvSpPr txBox="1">
            <a:spLocks/>
          </p:cNvSpPr>
          <p:nvPr/>
        </p:nvSpPr>
        <p:spPr>
          <a:xfrm>
            <a:off x="0" y="4305782"/>
            <a:ext cx="12280901" cy="25522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 err="1">
                <a:solidFill>
                  <a:srgbClr val="ECECEC"/>
                </a:solidFill>
                <a:latin typeface="Söhne"/>
                <a:ea typeface="Aptos" panose="020B0004020202020204" pitchFamily="34" charset="0"/>
                <a:cs typeface="Arial" panose="020B0604020202020204" pitchFamily="34" charset="0"/>
              </a:rPr>
              <a:t>Cansel</a:t>
            </a:r>
            <a:r>
              <a:rPr lang="en-US" sz="3600" b="1" kern="100" dirty="0">
                <a:solidFill>
                  <a:srgbClr val="ECECEC"/>
                </a:solidFill>
                <a:latin typeface="Söhne"/>
                <a:ea typeface="Aptos" panose="020B0004020202020204" pitchFamily="34" charset="0"/>
                <a:cs typeface="Arial" panose="020B0604020202020204" pitchFamily="34" charset="0"/>
              </a:rPr>
              <a:t> Borrow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The user can cancel or modify the borrow if the book is not available.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85970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ar-EG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ar-EG"/>
          </a:p>
        </p:txBody>
      </p:sp>
      <p:pic>
        <p:nvPicPr>
          <p:cNvPr id="11" name="Graphic 10" descr="Bullseye with solid fill">
            <a:extLst>
              <a:ext uri="{FF2B5EF4-FFF2-40B4-BE49-F238E27FC236}">
                <a16:creationId xmlns:a16="http://schemas.microsoft.com/office/drawing/2014/main" id="{E2EA1FF9-2DA5-7D70-F635-56A152A585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-136078" y="703721"/>
            <a:ext cx="5450557" cy="5450557"/>
          </a:xfrm>
          <a:prstGeom prst="rect">
            <a:avLst/>
          </a:prstGeom>
          <a:effectLst/>
        </p:spPr>
      </p:pic>
      <p:sp>
        <p:nvSpPr>
          <p:cNvPr id="13" name="Title 7">
            <a:extLst>
              <a:ext uri="{FF2B5EF4-FFF2-40B4-BE49-F238E27FC236}">
                <a16:creationId xmlns:a16="http://schemas.microsoft.com/office/drawing/2014/main" id="{AF69F49A-3ABB-6B87-922A-7228632FA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160" y="1447800"/>
            <a:ext cx="6289252" cy="3733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lvl="0" indent="-571500" rtl="0">
              <a:lnSpc>
                <a:spcPct val="9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4400" b="1" i="0" kern="1200" dirty="0">
                <a:solidFill>
                  <a:schemeClr val="tx2"/>
                </a:solidFill>
                <a:effectLst/>
              </a:rPr>
              <a:t> Non -Functional</a:t>
            </a:r>
            <a:r>
              <a:rPr lang="en-US" sz="4400" b="1" dirty="0"/>
              <a:t>                                        </a:t>
            </a:r>
            <a:br>
              <a:rPr lang="en-US" sz="4400" b="1" dirty="0"/>
            </a:br>
            <a:r>
              <a:rPr lang="en-US" sz="4400" b="1" dirty="0"/>
              <a:t>  </a:t>
            </a:r>
            <a:r>
              <a:rPr lang="en-US" sz="4400" b="1" i="0" kern="1200" dirty="0">
                <a:solidFill>
                  <a:schemeClr val="tx2"/>
                </a:solidFill>
                <a:effectLst/>
              </a:rPr>
              <a:t>Requirements</a:t>
            </a:r>
            <a:br>
              <a:rPr lang="en-US" sz="4400" b="1" i="0" kern="1200" dirty="0">
                <a:solidFill>
                  <a:schemeClr val="tx2"/>
                </a:solidFill>
                <a:effectLst/>
              </a:rPr>
            </a:br>
            <a:br>
              <a:rPr lang="en-US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74238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8D4B417-44EF-A0D2-E612-5CD16652D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736466"/>
          </a:xfrm>
        </p:spPr>
        <p:txBody>
          <a:bodyPr/>
          <a:lstStyle/>
          <a:p>
            <a:pPr marL="571500" lvl="0" indent="-5715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Compatibility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website should be connected to the internet.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All features and front-end works on the system should be supported from all browsers. 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 The system should be compatible with different devices and operating systems, and support multiple languages.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1432244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E2329A1-78AE-42AA-78FC-80887D087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5" y="0"/>
            <a:ext cx="12131675" cy="6721475"/>
          </a:xfrm>
        </p:spPr>
        <p:txBody>
          <a:bodyPr/>
          <a:lstStyle/>
          <a:p>
            <a:pPr marL="571500" lvl="0" indent="-5715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Performance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respond to the request from the user in less than 3 seconds.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be reliable and flexible.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 the system shall on average operate without failure for as long a time as possible.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shall handle more than 1user simultaneously.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84101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208415"/>
              </p:ext>
            </p:extLst>
          </p:nvPr>
        </p:nvGraphicFramePr>
        <p:xfrm>
          <a:off x="1907917" y="282292"/>
          <a:ext cx="8437866" cy="620994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2812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126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2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243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Grade</a:t>
                      </a:r>
                      <a:r>
                        <a:rPr lang="en-US" baseline="0" dirty="0"/>
                        <a:t>             </a:t>
                      </a:r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ID                   </a:t>
                      </a:r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NAME               </a:t>
                      </a:r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20210300</a:t>
                      </a:r>
                      <a:endParaRPr lang="ar-EG" dirty="0"/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EG" dirty="0"/>
                        <a:t>خالد سامح محمد عبد السميع</a:t>
                      </a:r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20210295</a:t>
                      </a:r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ar-EG" dirty="0"/>
                        <a:t>حليمة رمضان صلاح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20210296</a:t>
                      </a:r>
                      <a:endParaRPr lang="ar-EG" dirty="0"/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EG" dirty="0"/>
                        <a:t>حمادة عادل ابراهيم محمد</a:t>
                      </a:r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20210297</a:t>
                      </a:r>
                      <a:endParaRPr lang="ar-EG" dirty="0"/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EG" dirty="0"/>
                        <a:t>حمدى عبد</a:t>
                      </a:r>
                      <a:r>
                        <a:rPr lang="ar-EG" baseline="0" dirty="0"/>
                        <a:t> المبدى محمود</a:t>
                      </a:r>
                      <a:r>
                        <a:rPr lang="en-US" baseline="0" dirty="0"/>
                        <a:t>  </a:t>
                      </a:r>
                      <a:r>
                        <a:rPr lang="ar-EG" baseline="0" dirty="0"/>
                        <a:t>اسماعيل</a:t>
                      </a:r>
                      <a:endParaRPr lang="ar-EG" dirty="0"/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20210327</a:t>
                      </a:r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EG" dirty="0"/>
                        <a:t>رحمه محمد عاشور</a:t>
                      </a:r>
                    </a:p>
                    <a:p>
                      <a:pPr rtl="1"/>
                      <a:endParaRPr lang="ar-E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20210968</a:t>
                      </a:r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ar-EG" dirty="0"/>
                        <a:t>مني ممدوح محمد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6243">
                <a:tc>
                  <a:txBody>
                    <a:bodyPr/>
                    <a:lstStyle/>
                    <a:p>
                      <a:pPr rtl="1"/>
                      <a:endParaRPr lang="ar-E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20210523</a:t>
                      </a:r>
                      <a:endParaRPr lang="ar-E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ar-EG" dirty="0"/>
                        <a:t>عبد الرحمن محمد احمد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1836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44817" y="-1504709"/>
            <a:ext cx="284146" cy="287630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2885078" y="2099304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F515B77-B709-C233-6FF2-F740BA3C8B17}"/>
              </a:ext>
            </a:extLst>
          </p:cNvPr>
          <p:cNvSpPr txBox="1">
            <a:spLocks/>
          </p:cNvSpPr>
          <p:nvPr/>
        </p:nvSpPr>
        <p:spPr>
          <a:xfrm>
            <a:off x="1" y="137007"/>
            <a:ext cx="11976100" cy="19622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Maintainability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be easy to change/update 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2A26B94-AC44-FF4A-9D92-E67DC0B7BC18}"/>
              </a:ext>
            </a:extLst>
          </p:cNvPr>
          <p:cNvSpPr txBox="1">
            <a:spLocks/>
          </p:cNvSpPr>
          <p:nvPr/>
        </p:nvSpPr>
        <p:spPr>
          <a:xfrm>
            <a:off x="0" y="2268638"/>
            <a:ext cx="12128501" cy="41136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Serviceability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dirty="0"/>
              <a:t>   : The system shall be easy to maintain, including tasks such as monitoring the system, repairing problems that arise, adding and removing users from the system.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1776260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H="1">
            <a:off x="12369204" y="-45720"/>
            <a:ext cx="675464" cy="45719"/>
          </a:xfrm>
        </p:spPr>
        <p:txBody>
          <a:bodyPr>
            <a:normAutofit fontScale="90000"/>
          </a:bodyPr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48D4772-D9F0-38AE-5B1B-71447D3EBCF0}"/>
              </a:ext>
            </a:extLst>
          </p:cNvPr>
          <p:cNvSpPr txBox="1">
            <a:spLocks/>
          </p:cNvSpPr>
          <p:nvPr/>
        </p:nvSpPr>
        <p:spPr>
          <a:xfrm>
            <a:off x="1" y="2"/>
            <a:ext cx="11976100" cy="35187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integrity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 system shall be described by accuracy, completeness, and consistency of data mean safety of data and security</a:t>
            </a:r>
            <a:endParaRPr lang="ar-EG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15D2729-140A-EB18-412A-5E85A3DDAD11}"/>
              </a:ext>
            </a:extLst>
          </p:cNvPr>
          <p:cNvSpPr txBox="1">
            <a:spLocks/>
          </p:cNvSpPr>
          <p:nvPr/>
        </p:nvSpPr>
        <p:spPr>
          <a:xfrm>
            <a:off x="0" y="3518704"/>
            <a:ext cx="12280901" cy="33392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interface</a:t>
            </a:r>
            <a:b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must be with a good interface , any user can understand it.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677248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 flipV="1">
            <a:off x="12773163" y="-169335"/>
            <a:ext cx="98165" cy="338666"/>
          </a:xfrm>
        </p:spPr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72891" flipH="1">
            <a:off x="12665159" y="-169334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1BECDF-6D9F-3658-9173-8BABA72BC1B0}"/>
              </a:ext>
            </a:extLst>
          </p:cNvPr>
          <p:cNvSpPr txBox="1">
            <a:spLocks/>
          </p:cNvSpPr>
          <p:nvPr/>
        </p:nvSpPr>
        <p:spPr>
          <a:xfrm>
            <a:off x="1" y="-11573"/>
            <a:ext cx="11976100" cy="68579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Security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Authentication: All users (librarians and normal users) must authenticate using a username and password.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Data Encryption: User passwords and sensitive data should be encrypted to ensure data security.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Safety :The system shall ensure that only authorized users are able to gain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F5B7BDE-B368-CB97-B933-47F8F5ECE6C4}"/>
              </a:ext>
            </a:extLst>
          </p:cNvPr>
          <p:cNvSpPr txBox="1">
            <a:spLocks/>
          </p:cNvSpPr>
          <p:nvPr/>
        </p:nvSpPr>
        <p:spPr>
          <a:xfrm>
            <a:off x="0" y="3217762"/>
            <a:ext cx="12128501" cy="36402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lnSpc>
                <a:spcPct val="150000"/>
              </a:lnSpc>
              <a:spcAft>
                <a:spcPts val="800"/>
              </a:spcAft>
            </a:pP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1725626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 flipV="1">
            <a:off x="12773163" y="-169335"/>
            <a:ext cx="98165" cy="338666"/>
          </a:xfrm>
        </p:spPr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72891" flipH="1">
            <a:off x="12665159" y="-169334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1BECDF-6D9F-3658-9173-8BABA72BC1B0}"/>
              </a:ext>
            </a:extLst>
          </p:cNvPr>
          <p:cNvSpPr txBox="1">
            <a:spLocks/>
          </p:cNvSpPr>
          <p:nvPr/>
        </p:nvSpPr>
        <p:spPr>
          <a:xfrm>
            <a:off x="1" y="-11573"/>
            <a:ext cx="11976100" cy="27084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Privacy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The system should comply with data protection regulations to ensure user privacy.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F5B7BDE-B368-CB97-B933-47F8F5ECE6C4}"/>
              </a:ext>
            </a:extLst>
          </p:cNvPr>
          <p:cNvSpPr txBox="1">
            <a:spLocks/>
          </p:cNvSpPr>
          <p:nvPr/>
        </p:nvSpPr>
        <p:spPr>
          <a:xfrm>
            <a:off x="0" y="3217762"/>
            <a:ext cx="12128501" cy="36402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lnSpc>
                <a:spcPct val="150000"/>
              </a:lnSpc>
              <a:spcAft>
                <a:spcPts val="800"/>
              </a:spcAft>
            </a:pPr>
            <a:endParaRPr lang="ar-EG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AED223-2CDE-7047-CF87-2D418C772D62}"/>
              </a:ext>
            </a:extLst>
          </p:cNvPr>
          <p:cNvSpPr txBox="1">
            <a:spLocks/>
          </p:cNvSpPr>
          <p:nvPr/>
        </p:nvSpPr>
        <p:spPr>
          <a:xfrm>
            <a:off x="0" y="2569580"/>
            <a:ext cx="12128501" cy="25464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Usability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User-Friendly Interface: The system should have an intuitive and user-friendly interface for both librarians and normal users.</a:t>
            </a:r>
          </a:p>
        </p:txBody>
      </p:sp>
    </p:spTree>
    <p:extLst>
      <p:ext uri="{BB962C8B-B14F-4D97-AF65-F5344CB8AC3E}">
        <p14:creationId xmlns:p14="http://schemas.microsoft.com/office/powerpoint/2010/main" val="1870887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 flipV="1">
            <a:off x="12773163" y="-169335"/>
            <a:ext cx="98165" cy="338666"/>
          </a:xfrm>
        </p:spPr>
        <p:txBody>
          <a:bodyPr/>
          <a:lstStyle/>
          <a:p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72891" flipH="1">
            <a:off x="12665159" y="-169334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1BECDF-6D9F-3658-9173-8BABA72BC1B0}"/>
              </a:ext>
            </a:extLst>
          </p:cNvPr>
          <p:cNvSpPr txBox="1">
            <a:spLocks/>
          </p:cNvSpPr>
          <p:nvPr/>
        </p:nvSpPr>
        <p:spPr>
          <a:xfrm>
            <a:off x="0" y="49081"/>
            <a:ext cx="11976101" cy="33799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Reliability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: The system should be available 99.9% of the time.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: The system shall be reliable and do not have data validation failures.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F5B7BDE-B368-CB97-B933-47F8F5ECE6C4}"/>
              </a:ext>
            </a:extLst>
          </p:cNvPr>
          <p:cNvSpPr txBox="1">
            <a:spLocks/>
          </p:cNvSpPr>
          <p:nvPr/>
        </p:nvSpPr>
        <p:spPr>
          <a:xfrm>
            <a:off x="0" y="3217762"/>
            <a:ext cx="12128501" cy="36402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lnSpc>
                <a:spcPct val="150000"/>
              </a:lnSpc>
              <a:spcAft>
                <a:spcPts val="800"/>
              </a:spcAft>
            </a:pPr>
            <a:endParaRPr lang="ar-EG" sz="36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AED223-2CDE-7047-CF87-2D418C772D62}"/>
              </a:ext>
            </a:extLst>
          </p:cNvPr>
          <p:cNvSpPr txBox="1">
            <a:spLocks/>
          </p:cNvSpPr>
          <p:nvPr/>
        </p:nvSpPr>
        <p:spPr>
          <a:xfrm>
            <a:off x="0" y="3429000"/>
            <a:ext cx="13716000" cy="342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rtl="0">
              <a:lnSpc>
                <a:spcPct val="150000"/>
              </a:lnSpc>
              <a:spcAft>
                <a:spcPts val="800"/>
              </a:spcAft>
            </a:pPr>
            <a:endParaRPr lang="en-US" sz="3600" b="1" kern="100" dirty="0"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D6B35E-ED05-E6B7-BB49-4B215B3E7727}"/>
              </a:ext>
            </a:extLst>
          </p:cNvPr>
          <p:cNvSpPr txBox="1">
            <a:spLocks/>
          </p:cNvSpPr>
          <p:nvPr/>
        </p:nvSpPr>
        <p:spPr>
          <a:xfrm>
            <a:off x="0" y="3784922"/>
            <a:ext cx="12128501" cy="30730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Scalability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36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should be able to handle a growing number of books and users without performance degradation.</a:t>
            </a:r>
          </a:p>
        </p:txBody>
      </p:sp>
    </p:spTree>
    <p:extLst>
      <p:ext uri="{BB962C8B-B14F-4D97-AF65-F5344CB8AC3E}">
        <p14:creationId xmlns:p14="http://schemas.microsoft.com/office/powerpoint/2010/main" val="29464700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174F1-5B8F-799B-471B-20C3DA71F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75530" y="6202680"/>
            <a:ext cx="52011" cy="45719"/>
          </a:xfrm>
        </p:spPr>
        <p:txBody>
          <a:bodyPr>
            <a:normAutofit fontScale="25000" lnSpcReduction="20000"/>
          </a:bodyPr>
          <a:lstStyle/>
          <a:p>
            <a:endParaRPr lang="ar-EG"/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B110A8FC-4D90-C1BC-96B0-ED19860AA19C}"/>
              </a:ext>
            </a:extLst>
          </p:cNvPr>
          <p:cNvSpPr/>
          <p:nvPr/>
        </p:nvSpPr>
        <p:spPr>
          <a:xfrm>
            <a:off x="2641600" y="1483360"/>
            <a:ext cx="6634480" cy="3891280"/>
          </a:xfrm>
          <a:prstGeom prst="cloudCallou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66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Diagrams</a:t>
            </a:r>
            <a:endParaRPr lang="ar-EG" sz="66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CE327D-2D16-B905-D468-129398831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 flipV="1">
            <a:off x="12689840" y="365760"/>
            <a:ext cx="426720" cy="86958"/>
          </a:xfrm>
        </p:spPr>
        <p:txBody>
          <a:bodyPr/>
          <a:lstStyle/>
          <a:p>
            <a:pPr algn="ctr"/>
            <a:endParaRPr lang="ar-EG" sz="5400" b="1" dirty="0"/>
          </a:p>
        </p:txBody>
      </p:sp>
    </p:spTree>
    <p:extLst>
      <p:ext uri="{BB962C8B-B14F-4D97-AF65-F5344CB8AC3E}">
        <p14:creationId xmlns:p14="http://schemas.microsoft.com/office/powerpoint/2010/main" val="3558732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087"/>
            <a:ext cx="11975665" cy="6705906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Use Case</a:t>
            </a:r>
            <a:endParaRPr lang="ar-EG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pic>
        <p:nvPicPr>
          <p:cNvPr id="8" name="Picture 7" descr="A diagram of a diagram&#10;&#10;Description automatically generated">
            <a:extLst>
              <a:ext uri="{FF2B5EF4-FFF2-40B4-BE49-F238E27FC236}">
                <a16:creationId xmlns:a16="http://schemas.microsoft.com/office/drawing/2014/main" id="{C45EEFAD-EBDF-E7F9-726C-20A73F59A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3096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480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D4611B-01C2-0A3F-BDFA-5A197A17EF75}"/>
              </a:ext>
            </a:extLst>
          </p:cNvPr>
          <p:cNvSpPr txBox="1">
            <a:spLocks/>
          </p:cNvSpPr>
          <p:nvPr/>
        </p:nvSpPr>
        <p:spPr>
          <a:xfrm>
            <a:off x="9816507" y="70122"/>
            <a:ext cx="10279835" cy="97751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F034D1E-56C3-5B2F-3D45-F119DD4F8B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2614754"/>
              </p:ext>
            </p:extLst>
          </p:nvPr>
        </p:nvGraphicFramePr>
        <p:xfrm>
          <a:off x="15618691" y="4719444"/>
          <a:ext cx="41656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030541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852176139"/>
                    </a:ext>
                  </a:extLst>
                </a:gridCol>
              </a:tblGrid>
              <a:tr h="1399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85219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9455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99381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04610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24636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61398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B3B436-43AE-C6CC-F8FA-BB06485E6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941814"/>
              </p:ext>
            </p:extLst>
          </p:nvPr>
        </p:nvGraphicFramePr>
        <p:xfrm>
          <a:off x="6238240" y="-35608"/>
          <a:ext cx="5953760" cy="682348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25040">
                  <a:extLst>
                    <a:ext uri="{9D8B030D-6E8A-4147-A177-3AD203B41FA5}">
                      <a16:colId xmlns:a16="http://schemas.microsoft.com/office/drawing/2014/main" val="3728676321"/>
                    </a:ext>
                  </a:extLst>
                </a:gridCol>
                <a:gridCol w="3728720">
                  <a:extLst>
                    <a:ext uri="{9D8B030D-6E8A-4147-A177-3AD203B41FA5}">
                      <a16:colId xmlns:a16="http://schemas.microsoft.com/office/drawing/2014/main" val="2714492541"/>
                    </a:ext>
                  </a:extLst>
                </a:gridCol>
              </a:tblGrid>
              <a:tr h="531110">
                <a:tc>
                  <a:txBody>
                    <a:bodyPr/>
                    <a:lstStyle/>
                    <a:p>
                      <a:r>
                        <a:rPr lang="en-US" sz="1800" dirty="0"/>
                        <a:t>Use case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Sign up              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44491"/>
                  </a:ext>
                </a:extLst>
              </a:tr>
              <a:tr h="53111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 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56998"/>
                  </a:ext>
                </a:extLst>
              </a:tr>
              <a:tr h="9294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Pre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The user is not sign up to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29756"/>
                  </a:ext>
                </a:extLst>
              </a:tr>
              <a:tr h="28624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Description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User will enter the register interface , and user should fill his first name , last name , </a:t>
                      </a:r>
                      <a:r>
                        <a:rPr lang="en-US" sz="1800" dirty="0" err="1"/>
                        <a:t>gmail</a:t>
                      </a:r>
                      <a:r>
                        <a:rPr lang="en-US" sz="1800" dirty="0"/>
                        <a:t> and his phone and to create a account to him in the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14698"/>
                  </a:ext>
                </a:extLst>
              </a:tr>
              <a:tr h="1969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Post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The system check his personal information and sign him up successfully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0681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5AE8DE-831A-B692-37C3-71B9072B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561357"/>
              </p:ext>
            </p:extLst>
          </p:nvPr>
        </p:nvGraphicFramePr>
        <p:xfrm>
          <a:off x="0" y="-1"/>
          <a:ext cx="6096000" cy="6893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440">
                  <a:extLst>
                    <a:ext uri="{9D8B030D-6E8A-4147-A177-3AD203B41FA5}">
                      <a16:colId xmlns:a16="http://schemas.microsoft.com/office/drawing/2014/main" val="1435950868"/>
                    </a:ext>
                  </a:extLst>
                </a:gridCol>
                <a:gridCol w="3718560">
                  <a:extLst>
                    <a:ext uri="{9D8B030D-6E8A-4147-A177-3AD203B41FA5}">
                      <a16:colId xmlns:a16="http://schemas.microsoft.com/office/drawing/2014/main" val="868531852"/>
                    </a:ext>
                  </a:extLst>
                </a:gridCol>
              </a:tblGrid>
              <a:tr h="5787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 case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066756"/>
                  </a:ext>
                </a:extLst>
              </a:tr>
              <a:tr h="637469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librarian</a:t>
                      </a:r>
                      <a:r>
                        <a:rPr lang="en-US" dirty="0"/>
                        <a:t> and 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694055"/>
                  </a:ext>
                </a:extLst>
              </a:tr>
              <a:tr h="105137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</a:t>
                      </a:r>
                      <a:r>
                        <a:rPr lang="en-US" dirty="0"/>
                        <a:t> and user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accesses the system login page.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34148"/>
                  </a:ext>
                </a:extLst>
              </a:tr>
              <a:tr h="357467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 The librarian and user enters the username and password.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2: The system validates the credentials.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3: The system grants access and displays the librarian or user dashboard.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471018"/>
                  </a:ext>
                </a:extLst>
              </a:tr>
              <a:tr h="105137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Post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accounts are updated based on the librarian's actions.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434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6685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D4611B-01C2-0A3F-BDFA-5A197A17EF75}"/>
              </a:ext>
            </a:extLst>
          </p:cNvPr>
          <p:cNvSpPr txBox="1">
            <a:spLocks/>
          </p:cNvSpPr>
          <p:nvPr/>
        </p:nvSpPr>
        <p:spPr>
          <a:xfrm>
            <a:off x="9816507" y="70122"/>
            <a:ext cx="10279835" cy="97751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F034D1E-56C3-5B2F-3D45-F119DD4F8B6A}"/>
              </a:ext>
            </a:extLst>
          </p:cNvPr>
          <p:cNvGraphicFramePr>
            <a:graphicFrameLocks/>
          </p:cNvGraphicFramePr>
          <p:nvPr/>
        </p:nvGraphicFramePr>
        <p:xfrm>
          <a:off x="15618691" y="4719444"/>
          <a:ext cx="41656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030541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852176139"/>
                    </a:ext>
                  </a:extLst>
                </a:gridCol>
              </a:tblGrid>
              <a:tr h="1399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85219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9455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99381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04610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24636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61398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B3B436-43AE-C6CC-F8FA-BB06485E62B9}"/>
              </a:ext>
            </a:extLst>
          </p:cNvPr>
          <p:cNvGraphicFramePr>
            <a:graphicFrameLocks noGrp="1"/>
          </p:cNvGraphicFramePr>
          <p:nvPr/>
        </p:nvGraphicFramePr>
        <p:xfrm>
          <a:off x="6238240" y="-35608"/>
          <a:ext cx="5953760" cy="68234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07920">
                  <a:extLst>
                    <a:ext uri="{9D8B030D-6E8A-4147-A177-3AD203B41FA5}">
                      <a16:colId xmlns:a16="http://schemas.microsoft.com/office/drawing/2014/main" val="3728676321"/>
                    </a:ext>
                  </a:extLst>
                </a:gridCol>
                <a:gridCol w="3545840">
                  <a:extLst>
                    <a:ext uri="{9D8B030D-6E8A-4147-A177-3AD203B41FA5}">
                      <a16:colId xmlns:a16="http://schemas.microsoft.com/office/drawing/2014/main" val="2714492541"/>
                    </a:ext>
                  </a:extLst>
                </a:gridCol>
              </a:tblGrid>
              <a:tr h="442494">
                <a:tc>
                  <a:txBody>
                    <a:bodyPr/>
                    <a:lstStyle/>
                    <a:p>
                      <a:r>
                        <a:rPr lang="en-US" sz="1800" dirty="0"/>
                        <a:t>Use case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Filter Books          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44491"/>
                  </a:ext>
                </a:extLst>
              </a:tr>
              <a:tr h="44249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56998"/>
                  </a:ext>
                </a:extLst>
              </a:tr>
              <a:tr h="7743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Pre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is logged into the system.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29756"/>
                  </a:ext>
                </a:extLst>
              </a:tr>
              <a:tr h="35233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Description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selects the "Filter Books" option.</a:t>
                      </a:r>
                    </a:p>
                    <a:p>
                      <a:br>
                        <a:rPr lang="en-US" dirty="0"/>
                      </a:br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enters the ISBN or rack number to filter books.</a:t>
                      </a:r>
                    </a:p>
                    <a:p>
                      <a:br>
                        <a:rPr lang="en-US" dirty="0"/>
                      </a:br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displays the filtered list of books.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14698"/>
                  </a:ext>
                </a:extLst>
              </a:tr>
              <a:tr h="16408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Post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views the filtered list of books.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0681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5AE8DE-831A-B692-37C3-71B9072B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986164"/>
              </p:ext>
            </p:extLst>
          </p:nvPr>
        </p:nvGraphicFramePr>
        <p:xfrm>
          <a:off x="0" y="0"/>
          <a:ext cx="6096000" cy="6892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35950868"/>
                    </a:ext>
                  </a:extLst>
                </a:gridCol>
                <a:gridCol w="3535680">
                  <a:extLst>
                    <a:ext uri="{9D8B030D-6E8A-4147-A177-3AD203B41FA5}">
                      <a16:colId xmlns:a16="http://schemas.microsoft.com/office/drawing/2014/main" val="868531852"/>
                    </a:ext>
                  </a:extLst>
                </a:gridCol>
              </a:tblGrid>
              <a:tr h="6683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 case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 Books</a:t>
                      </a:r>
                    </a:p>
                    <a:p>
                      <a:pPr algn="ctr"/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066756"/>
                  </a:ext>
                </a:extLst>
              </a:tr>
              <a:tr h="70843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694055"/>
                  </a:ext>
                </a:extLst>
              </a:tr>
              <a:tr h="98035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is logged into the system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34148"/>
                  </a:ext>
                </a:extLst>
              </a:tr>
              <a:tr h="353262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selects the "Manage Books" option.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can choose to add, view, update, or delete a book.</a:t>
                      </a:r>
                      <a:endParaRPr lang="ar-EG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updates the book database accordingly.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471018"/>
                  </a:ext>
                </a:extLst>
              </a:tr>
              <a:tr h="100230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Post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book database reflects the librarian's changes..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434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506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D4611B-01C2-0A3F-BDFA-5A197A17EF75}"/>
              </a:ext>
            </a:extLst>
          </p:cNvPr>
          <p:cNvSpPr txBox="1">
            <a:spLocks/>
          </p:cNvSpPr>
          <p:nvPr/>
        </p:nvSpPr>
        <p:spPr>
          <a:xfrm>
            <a:off x="9816507" y="70122"/>
            <a:ext cx="10279835" cy="97751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F034D1E-56C3-5B2F-3D45-F119DD4F8B6A}"/>
              </a:ext>
            </a:extLst>
          </p:cNvPr>
          <p:cNvGraphicFramePr>
            <a:graphicFrameLocks/>
          </p:cNvGraphicFramePr>
          <p:nvPr/>
        </p:nvGraphicFramePr>
        <p:xfrm>
          <a:off x="15618691" y="4719444"/>
          <a:ext cx="41656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030541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852176139"/>
                    </a:ext>
                  </a:extLst>
                </a:gridCol>
              </a:tblGrid>
              <a:tr h="1399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85219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9455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99381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04610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24636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61398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B3B436-43AE-C6CC-F8FA-BB06485E6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49503"/>
              </p:ext>
            </p:extLst>
          </p:nvPr>
        </p:nvGraphicFramePr>
        <p:xfrm>
          <a:off x="6238240" y="-35608"/>
          <a:ext cx="5953760" cy="695776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07920">
                  <a:extLst>
                    <a:ext uri="{9D8B030D-6E8A-4147-A177-3AD203B41FA5}">
                      <a16:colId xmlns:a16="http://schemas.microsoft.com/office/drawing/2014/main" val="3728676321"/>
                    </a:ext>
                  </a:extLst>
                </a:gridCol>
                <a:gridCol w="3545840">
                  <a:extLst>
                    <a:ext uri="{9D8B030D-6E8A-4147-A177-3AD203B41FA5}">
                      <a16:colId xmlns:a16="http://schemas.microsoft.com/office/drawing/2014/main" val="2714492541"/>
                    </a:ext>
                  </a:extLst>
                </a:gridCol>
              </a:tblGrid>
              <a:tr h="442494">
                <a:tc>
                  <a:txBody>
                    <a:bodyPr/>
                    <a:lstStyle/>
                    <a:p>
                      <a:r>
                        <a:rPr lang="en-US" sz="1800" dirty="0"/>
                        <a:t>Use case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 Borrowed Requests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44491"/>
                  </a:ext>
                </a:extLst>
              </a:tr>
              <a:tr h="44249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56998"/>
                  </a:ext>
                </a:extLst>
              </a:tr>
              <a:tr h="7743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Pre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is logged into the system.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29756"/>
                  </a:ext>
                </a:extLst>
              </a:tr>
              <a:tr h="35233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Description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selects the "Manage Borrowed Requests" option.</a:t>
                      </a:r>
                    </a:p>
                    <a:p>
                      <a:br>
                        <a:rPr lang="en-US" dirty="0"/>
                      </a:br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views and manages borrowed book requests.</a:t>
                      </a:r>
                    </a:p>
                    <a:p>
                      <a:br>
                        <a:rPr lang="en-US" dirty="0"/>
                      </a:br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updates the borrowed book status and return dates.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14698"/>
                  </a:ext>
                </a:extLst>
              </a:tr>
              <a:tr h="16408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Post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Borrowed book requests are managed and updated.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0681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5AE8DE-831A-B692-37C3-71B9072B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283368"/>
              </p:ext>
            </p:extLst>
          </p:nvPr>
        </p:nvGraphicFramePr>
        <p:xfrm>
          <a:off x="0" y="0"/>
          <a:ext cx="6096000" cy="6914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143595086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68531852"/>
                    </a:ext>
                  </a:extLst>
                </a:gridCol>
              </a:tblGrid>
              <a:tr h="6683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 case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 User Accounts</a:t>
                      </a:r>
                    </a:p>
                    <a:p>
                      <a:pPr algn="ctr"/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066756"/>
                  </a:ext>
                </a:extLst>
              </a:tr>
              <a:tr h="70843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librarian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694055"/>
                  </a:ext>
                </a:extLst>
              </a:tr>
              <a:tr h="100230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is logged into the system.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34148"/>
                  </a:ext>
                </a:extLst>
              </a:tr>
              <a:tr h="353262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selects the "Manage User Accounts" option.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librarian can approve or reject user registration requests</a:t>
                      </a:r>
                      <a:r>
                        <a:rPr lang="en-US" dirty="0"/>
                        <a:t>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updates the user account status accordingly.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471018"/>
                  </a:ext>
                </a:extLst>
              </a:tr>
              <a:tr h="100230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Post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accounts are updated based on the librarian's actions.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434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253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6" y="123151"/>
            <a:ext cx="11914909" cy="6597842"/>
          </a:xfrm>
        </p:spPr>
        <p:txBody>
          <a:bodyPr/>
          <a:lstStyle/>
          <a:p>
            <a:r>
              <a:rPr lang="ar-EG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DA3FE4D-3956-D58A-3142-1204E1009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322"/>
            <a:ext cx="12192000" cy="69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46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D4611B-01C2-0A3F-BDFA-5A197A17EF75}"/>
              </a:ext>
            </a:extLst>
          </p:cNvPr>
          <p:cNvSpPr txBox="1">
            <a:spLocks/>
          </p:cNvSpPr>
          <p:nvPr/>
        </p:nvSpPr>
        <p:spPr>
          <a:xfrm>
            <a:off x="9816507" y="70122"/>
            <a:ext cx="10279835" cy="97751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F034D1E-56C3-5B2F-3D45-F119DD4F8B6A}"/>
              </a:ext>
            </a:extLst>
          </p:cNvPr>
          <p:cNvGraphicFramePr>
            <a:graphicFrameLocks/>
          </p:cNvGraphicFramePr>
          <p:nvPr/>
        </p:nvGraphicFramePr>
        <p:xfrm>
          <a:off x="15618691" y="4719444"/>
          <a:ext cx="41656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3030541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852176139"/>
                    </a:ext>
                  </a:extLst>
                </a:gridCol>
              </a:tblGrid>
              <a:tr h="1399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485219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9455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99381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04610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246368"/>
                  </a:ext>
                </a:extLst>
              </a:tr>
              <a:tr h="13991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61398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B3B436-43AE-C6CC-F8FA-BB06485E6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484145"/>
              </p:ext>
            </p:extLst>
          </p:nvPr>
        </p:nvGraphicFramePr>
        <p:xfrm>
          <a:off x="6238240" y="-35608"/>
          <a:ext cx="5953760" cy="764643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07920">
                  <a:extLst>
                    <a:ext uri="{9D8B030D-6E8A-4147-A177-3AD203B41FA5}">
                      <a16:colId xmlns:a16="http://schemas.microsoft.com/office/drawing/2014/main" val="3728676321"/>
                    </a:ext>
                  </a:extLst>
                </a:gridCol>
                <a:gridCol w="3545840">
                  <a:extLst>
                    <a:ext uri="{9D8B030D-6E8A-4147-A177-3AD203B41FA5}">
                      <a16:colId xmlns:a16="http://schemas.microsoft.com/office/drawing/2014/main" val="2714492541"/>
                    </a:ext>
                  </a:extLst>
                </a:gridCol>
              </a:tblGrid>
              <a:tr h="442494">
                <a:tc>
                  <a:txBody>
                    <a:bodyPr/>
                    <a:lstStyle/>
                    <a:p>
                      <a:r>
                        <a:rPr lang="en-US" sz="1800" dirty="0"/>
                        <a:t>Use case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Send Borrow Request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44491"/>
                  </a:ext>
                </a:extLst>
              </a:tr>
              <a:tr h="44249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56998"/>
                  </a:ext>
                </a:extLst>
              </a:tr>
              <a:tr h="7743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Pre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is logged into the system.</a:t>
                      </a:r>
                      <a:br>
                        <a:rPr lang="en-US" dirty="0"/>
                      </a:b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29756"/>
                  </a:ext>
                </a:extLst>
              </a:tr>
              <a:tr h="35837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Description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selects a book to borrow.</a:t>
                      </a:r>
                      <a:br>
                        <a:rPr lang="en-US" dirty="0"/>
                      </a:br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sends a borrow request to the librarian.</a:t>
                      </a:r>
                    </a:p>
                    <a:p>
                      <a:br>
                        <a:rPr lang="en-US" dirty="0"/>
                      </a:br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updates the borrowed book status</a:t>
                      </a:r>
                    </a:p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4: user can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cansel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update his request if the book is not available</a:t>
                      </a:r>
                      <a:br>
                        <a:rPr lang="en-US" dirty="0"/>
                      </a:b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14698"/>
                  </a:ext>
                </a:extLst>
              </a:tr>
              <a:tr h="16408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Post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borrow request is sent to the librarian for approval.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60681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25AE8DE-831A-B692-37C3-71B9072B1D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411505"/>
              </p:ext>
            </p:extLst>
          </p:nvPr>
        </p:nvGraphicFramePr>
        <p:xfrm>
          <a:off x="0" y="0"/>
          <a:ext cx="6096000" cy="6914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143595086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68531852"/>
                    </a:ext>
                  </a:extLst>
                </a:gridCol>
              </a:tblGrid>
              <a:tr h="6683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 case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 Books</a:t>
                      </a:r>
                    </a:p>
                    <a:p>
                      <a:pPr algn="ctr"/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066756"/>
                  </a:ext>
                </a:extLst>
              </a:tr>
              <a:tr h="70843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694055"/>
                  </a:ext>
                </a:extLst>
              </a:tr>
              <a:tr h="100230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Pre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User is logged into the system.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34148"/>
                  </a:ext>
                </a:extLst>
              </a:tr>
              <a:tr h="353262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selects the "Search Books" option.</a:t>
                      </a:r>
                    </a:p>
                    <a:p>
                      <a:br>
                        <a:rPr lang="en-US" dirty="0"/>
                      </a:br>
                      <a:endParaRPr lang="en-US" dirty="0"/>
                    </a:p>
                    <a:p>
                      <a:r>
                        <a:rPr lang="en-US" dirty="0"/>
                        <a:t>2: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enters the search criteria (title, author, or ISBN).</a:t>
                      </a:r>
                      <a:br>
                        <a:rPr lang="en-US" dirty="0"/>
                      </a:br>
                      <a:endParaRPr lang="en-US" dirty="0"/>
                    </a:p>
                    <a:p>
                      <a:r>
                        <a:rPr lang="en-US" dirty="0"/>
                        <a:t>3: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system displays the search results.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471018"/>
                  </a:ext>
                </a:extLst>
              </a:tr>
              <a:tr h="1002306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Post 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views the search results.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434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38986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F2636D6-2020-4936-B733-9F033BF8C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410683"/>
              </p:ext>
            </p:extLst>
          </p:nvPr>
        </p:nvGraphicFramePr>
        <p:xfrm>
          <a:off x="0" y="0"/>
          <a:ext cx="6096000" cy="710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39410372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56202662"/>
                    </a:ext>
                  </a:extLst>
                </a:gridCol>
              </a:tblGrid>
              <a:tr h="395529">
                <a:tc>
                  <a:txBody>
                    <a:bodyPr/>
                    <a:lstStyle/>
                    <a:p>
                      <a:r>
                        <a:rPr lang="en-US" dirty="0"/>
                        <a:t>User case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 Borrowed Books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040521"/>
                  </a:ext>
                </a:extLst>
              </a:tr>
              <a:tr h="1069609">
                <a:tc>
                  <a:txBody>
                    <a:bodyPr/>
                    <a:lstStyle/>
                    <a:p>
                      <a:r>
                        <a:rPr lang="en-US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729823"/>
                  </a:ext>
                </a:extLst>
              </a:tr>
              <a:tr h="1755834">
                <a:tc>
                  <a:txBody>
                    <a:bodyPr/>
                    <a:lstStyle/>
                    <a:p>
                      <a:r>
                        <a:rPr lang="en-US" dirty="0"/>
                        <a:t>Pre-condition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is logged into the system.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612709"/>
                  </a:ext>
                </a:extLst>
              </a:tr>
              <a:tr h="2545965">
                <a:tc>
                  <a:txBody>
                    <a:bodyPr/>
                    <a:lstStyle/>
                    <a:p>
                      <a:r>
                        <a:rPr lang="en-US" dirty="0"/>
                        <a:t>Description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selects the "Show Borrowed Books" option.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2: The system displays the list of borrowed books for the user.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9191"/>
                  </a:ext>
                </a:extLst>
              </a:tr>
              <a:tr h="1339983">
                <a:tc>
                  <a:txBody>
                    <a:bodyPr/>
                    <a:lstStyle/>
                    <a:p>
                      <a:r>
                        <a:rPr lang="en-US" dirty="0"/>
                        <a:t>Post-condition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views their borrowed books.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0715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45A0FD-6657-0D3C-0EBB-0C81D1E00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598372"/>
              </p:ext>
            </p:extLst>
          </p:nvPr>
        </p:nvGraphicFramePr>
        <p:xfrm>
          <a:off x="6238240" y="-35608"/>
          <a:ext cx="5953760" cy="660508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07920">
                  <a:extLst>
                    <a:ext uri="{9D8B030D-6E8A-4147-A177-3AD203B41FA5}">
                      <a16:colId xmlns:a16="http://schemas.microsoft.com/office/drawing/2014/main" val="3728676321"/>
                    </a:ext>
                  </a:extLst>
                </a:gridCol>
                <a:gridCol w="3545840">
                  <a:extLst>
                    <a:ext uri="{9D8B030D-6E8A-4147-A177-3AD203B41FA5}">
                      <a16:colId xmlns:a16="http://schemas.microsoft.com/office/drawing/2014/main" val="2714492541"/>
                    </a:ext>
                  </a:extLst>
                </a:gridCol>
              </a:tblGrid>
              <a:tr h="542941">
                <a:tc>
                  <a:txBody>
                    <a:bodyPr/>
                    <a:lstStyle/>
                    <a:p>
                      <a:r>
                        <a:rPr lang="en-US" sz="1800" dirty="0"/>
                        <a:t>Use case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 book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444491"/>
                  </a:ext>
                </a:extLst>
              </a:tr>
              <a:tr h="54294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056998"/>
                  </a:ext>
                </a:extLst>
              </a:tr>
              <a:tr h="11219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Pre condition</a:t>
                      </a:r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normal user is logged into the system.</a:t>
                      </a:r>
                      <a:br>
                        <a:rPr lang="en-US" dirty="0"/>
                      </a:b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829756"/>
                  </a:ext>
                </a:extLst>
              </a:tr>
              <a:tr h="439723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Description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1: The normal user navigates to the "Return Book" section.</a:t>
                      </a:r>
                    </a:p>
                    <a:p>
                      <a:endParaRPr lang="ar-EG" dirty="0"/>
                    </a:p>
                    <a:p>
                      <a:r>
                        <a:rPr lang="en-US" dirty="0"/>
                        <a:t>2: The normal user selects the book(s) they wish to return from the list of borrowed books.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3: if the book's borrowing date has expired, a fine must be paid.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314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96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55880" y="2370532"/>
            <a:ext cx="53238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600" b="1" dirty="0"/>
              <a:t>Activity diagram</a:t>
            </a:r>
            <a:br>
              <a:rPr lang="en-US" sz="3600" b="1" dirty="0"/>
            </a:br>
            <a:r>
              <a:rPr lang="en-US" sz="3600" b="1" dirty="0"/>
              <a:t> </a:t>
            </a:r>
            <a:br>
              <a:rPr lang="en-US" sz="3600" b="1" dirty="0"/>
            </a:br>
            <a:r>
              <a:rPr lang="en-US" sz="3600" b="1" dirty="0"/>
              <a:t>for Librarian</a:t>
            </a:r>
            <a:endParaRPr lang="ar-EG" sz="3600" b="1" dirty="0"/>
          </a:p>
        </p:txBody>
      </p:sp>
      <p:pic>
        <p:nvPicPr>
          <p:cNvPr id="9" name="Picture 8" descr="A diagram of a diagram&#10;&#10;Description automatically generated">
            <a:extLst>
              <a:ext uri="{FF2B5EF4-FFF2-40B4-BE49-F238E27FC236}">
                <a16:creationId xmlns:a16="http://schemas.microsoft.com/office/drawing/2014/main" id="{DF637C54-9573-519A-6AF0-8971ED910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040" y="0"/>
            <a:ext cx="8061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2406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000" b="1" dirty="0"/>
              <a:t> </a:t>
            </a:r>
            <a:r>
              <a:rPr lang="en-US" sz="2800" b="1" dirty="0"/>
              <a:t>Activity Diagram Description FOR Librarian</a:t>
            </a:r>
          </a:p>
          <a:p>
            <a:r>
              <a:rPr lang="ar-EG" sz="2000" b="1" dirty="0"/>
              <a:t> </a:t>
            </a:r>
          </a:p>
          <a:p>
            <a:r>
              <a:rPr lang="en-US" sz="2000" b="1" dirty="0"/>
              <a:t>* Start Activity … T</a:t>
            </a:r>
            <a:r>
              <a:rPr lang="ar-EG" sz="2000" b="1" dirty="0"/>
              <a:t>he process begins when the actor decides to perform an action within the system.</a:t>
            </a:r>
          </a:p>
          <a:p>
            <a:endParaRPr lang="ar-EG" sz="2000" b="1" dirty="0"/>
          </a:p>
          <a:p>
            <a:r>
              <a:rPr lang="ar-EG" sz="2000" b="1" dirty="0"/>
              <a:t>* Login ... The </a:t>
            </a:r>
            <a:r>
              <a:rPr lang="en-US" sz="2000" b="1" dirty="0"/>
              <a:t>librarian </a:t>
            </a:r>
            <a:r>
              <a:rPr lang="ar-EG" sz="2000" b="1" dirty="0"/>
              <a:t>selects the "Login" option to authenticate into the system.</a:t>
            </a:r>
          </a:p>
          <a:p>
            <a:endParaRPr lang="ar-EG" sz="2000" b="1" dirty="0"/>
          </a:p>
          <a:p>
            <a:r>
              <a:rPr lang="ar-EG" sz="2000" b="1" dirty="0"/>
              <a:t> *Manage Books ... The librarian selects the "Manage Books" option to perform CRUD operations on books.</a:t>
            </a:r>
          </a:p>
          <a:p>
            <a:endParaRPr lang="ar-EG" sz="2000" b="1" dirty="0"/>
          </a:p>
          <a:p>
            <a:r>
              <a:rPr lang="ar-EG" sz="2000" b="1" dirty="0"/>
              <a:t>*Filter Books ... The librarian selects the "Filter Books" option to filter books by ISBN or rack number.</a:t>
            </a:r>
          </a:p>
          <a:p>
            <a:endParaRPr lang="ar-EG" sz="2000" b="1" dirty="0"/>
          </a:p>
          <a:p>
            <a:r>
              <a:rPr lang="ar-EG" sz="2000" b="1" dirty="0"/>
              <a:t> * Manage User Accounts</a:t>
            </a:r>
          </a:p>
          <a:p>
            <a:r>
              <a:rPr lang="ar-EG" sz="2000" b="1" dirty="0"/>
              <a:t>The librarian selects the "Manage User Accounts" option to approve or reject user registration requests.</a:t>
            </a:r>
            <a:endParaRPr lang="en-US" sz="2000" b="1" dirty="0"/>
          </a:p>
          <a:p>
            <a:endParaRPr lang="ar-EG" sz="2000" b="1" dirty="0"/>
          </a:p>
          <a:p>
            <a:r>
              <a:rPr lang="ar-EG" sz="2000" b="1" dirty="0"/>
              <a:t>* Manage Borrowed Requestshe librarian selects the "Manage Borrowed Requests" option to handle borrowed book requests and set return dates.</a:t>
            </a:r>
          </a:p>
        </p:txBody>
      </p:sp>
    </p:spTree>
    <p:extLst>
      <p:ext uri="{BB962C8B-B14F-4D97-AF65-F5344CB8AC3E}">
        <p14:creationId xmlns:p14="http://schemas.microsoft.com/office/powerpoint/2010/main" val="24545085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0" y="2645740"/>
            <a:ext cx="44343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600" b="1" dirty="0"/>
              <a:t>Activity diagram</a:t>
            </a:r>
            <a:br>
              <a:rPr lang="en-US" sz="3600" b="1" dirty="0"/>
            </a:br>
            <a:r>
              <a:rPr lang="en-US" sz="3600" b="1" dirty="0"/>
              <a:t> </a:t>
            </a:r>
            <a:br>
              <a:rPr lang="en-US" sz="3600" b="1" dirty="0"/>
            </a:br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10" name="Picture 9" descr="A diagram of a flowchart&#10;&#10;Description automatically generated">
            <a:extLst>
              <a:ext uri="{FF2B5EF4-FFF2-40B4-BE49-F238E27FC236}">
                <a16:creationId xmlns:a16="http://schemas.microsoft.com/office/drawing/2014/main" id="{5F4248C8-33C9-EFE8-4A34-0E3876A0B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7535" y="0"/>
            <a:ext cx="7944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814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400" b="1" dirty="0"/>
              <a:t> </a:t>
            </a:r>
            <a:r>
              <a:rPr lang="en-US" sz="2400" b="1" dirty="0"/>
              <a:t>Activity Diagram Description FOR USER</a:t>
            </a:r>
          </a:p>
          <a:p>
            <a:r>
              <a:rPr lang="ar-EG" sz="2400" b="1" dirty="0"/>
              <a:t> </a:t>
            </a:r>
            <a:endParaRPr lang="en-US" sz="2400" b="1" dirty="0"/>
          </a:p>
          <a:p>
            <a:r>
              <a:rPr lang="en-US" sz="2400" b="1" dirty="0"/>
              <a:t> * This description provides a comprehensive overview of the activity diagram based on the requirements for the Library Management System, detailing the activities, transitions, and flow involved in the process.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b="1" dirty="0"/>
              <a:t> * The normal user can only send a borrow request after registering and logging in.</a:t>
            </a:r>
          </a:p>
          <a:p>
            <a:endParaRPr lang="ar-EG" sz="2400" b="1" dirty="0"/>
          </a:p>
          <a:p>
            <a:r>
              <a:rPr lang="en-US" sz="2400" b="1" dirty="0"/>
              <a:t> * If the librarian approves a user registration, the user can log in to the system.</a:t>
            </a:r>
          </a:p>
          <a:p>
            <a:r>
              <a:rPr lang="en-US" sz="2400" b="1" dirty="0"/>
              <a:t>If the </a:t>
            </a:r>
            <a:r>
              <a:rPr lang="en-US" sz="2400" b="1" dirty="0" err="1"/>
              <a:t>libr</a:t>
            </a:r>
            <a:endParaRPr lang="en-US" sz="2400" b="1" dirty="0"/>
          </a:p>
          <a:p>
            <a:endParaRPr lang="ar-EG" sz="2400" b="1" dirty="0"/>
          </a:p>
          <a:p>
            <a:r>
              <a:rPr lang="ar-EG" sz="2400" b="1" dirty="0"/>
              <a:t> * </a:t>
            </a:r>
            <a:r>
              <a:rPr lang="en-US" sz="2400" b="1" dirty="0"/>
              <a:t>If the librarian rejects a user registration, the user cannot log in until the registration is approved.</a:t>
            </a:r>
            <a:endParaRPr lang="ar-EG" sz="2400" b="1" dirty="0"/>
          </a:p>
          <a:p>
            <a:endParaRPr lang="ar-EG" sz="2400" b="1" dirty="0"/>
          </a:p>
          <a:p>
            <a:r>
              <a:rPr lang="ar-EG" sz="2400" b="1" dirty="0"/>
              <a:t> * </a:t>
            </a:r>
            <a:r>
              <a:rPr lang="en-US" sz="2400" b="1" dirty="0"/>
              <a:t>The librarian manages book requests and sets return dates based on user requests</a:t>
            </a:r>
            <a:endParaRPr lang="ar-EG" sz="2400" b="1" dirty="0"/>
          </a:p>
        </p:txBody>
      </p:sp>
    </p:spTree>
    <p:extLst>
      <p:ext uri="{BB962C8B-B14F-4D97-AF65-F5344CB8AC3E}">
        <p14:creationId xmlns:p14="http://schemas.microsoft.com/office/powerpoint/2010/main" val="3533538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294640" y="2251977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 sing up</a:t>
            </a:r>
            <a:br>
              <a:rPr lang="en-US" sz="3600" b="1" dirty="0"/>
            </a:br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15" name="Picture 14" descr="A diagram of a login system&#10;&#10;Description automatically generated">
            <a:extLst>
              <a:ext uri="{FF2B5EF4-FFF2-40B4-BE49-F238E27FC236}">
                <a16:creationId xmlns:a16="http://schemas.microsoft.com/office/drawing/2014/main" id="{3E779FEA-D355-69FF-BFAE-51556CB78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120" y="-1"/>
            <a:ext cx="8310880" cy="681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25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800" b="1" dirty="0"/>
              <a:t> </a:t>
            </a:r>
            <a:r>
              <a:rPr lang="en-US" sz="2800" b="1" dirty="0"/>
              <a:t>sing up Description FOR user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The User sends a signup request with user details (Username, Password, Email, etc.) to the System.</a:t>
            </a:r>
            <a:endParaRPr lang="ar-EG" sz="2800" b="1" dirty="0"/>
          </a:p>
          <a:p>
            <a:endParaRPr lang="ar-EG" sz="2800" b="1" dirty="0"/>
          </a:p>
          <a:p>
            <a:r>
              <a:rPr lang="ar-EG" sz="2800" b="1" dirty="0"/>
              <a:t>* </a:t>
            </a:r>
            <a:r>
              <a:rPr lang="en-US" sz="2800" b="1" dirty="0"/>
              <a:t>The System validates the user details </a:t>
            </a:r>
            <a:r>
              <a:rPr lang="ar-EG" sz="2800" b="1" dirty="0"/>
              <a:t>.</a:t>
            </a:r>
          </a:p>
          <a:p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The System sends the validation result (Valid/Invalid) to the User.</a:t>
            </a:r>
            <a:br>
              <a:rPr lang="en-US" sz="2800" b="1" dirty="0"/>
            </a:br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details are valid:</a:t>
            </a:r>
            <a:endParaRPr lang="ar-EG" sz="2800" b="1" dirty="0"/>
          </a:p>
          <a:p>
            <a:r>
              <a:rPr lang="en-US" sz="2800" b="1" dirty="0"/>
              <a:t>The System adds the new user to the Database.</a:t>
            </a:r>
            <a:br>
              <a:rPr lang="en-US" sz="2800" b="1" dirty="0"/>
            </a:br>
            <a:endParaRPr lang="ar-EG" sz="2800" b="1" dirty="0"/>
          </a:p>
          <a:p>
            <a:r>
              <a:rPr lang="ar-EG" sz="2800" b="1" dirty="0"/>
              <a:t>* </a:t>
            </a:r>
            <a:r>
              <a:rPr lang="en-US" sz="2800" b="1" dirty="0"/>
              <a:t>If the details are invalid:</a:t>
            </a:r>
            <a:br>
              <a:rPr lang="en-US" sz="2800" b="1" dirty="0"/>
            </a:br>
            <a:r>
              <a:rPr lang="en-US" sz="2800" b="1" dirty="0"/>
              <a:t>The System sends the signup failure message to </a:t>
            </a:r>
            <a:r>
              <a:rPr lang="en-US" sz="2800" b="1" dirty="0" err="1"/>
              <a:t>theUser</a:t>
            </a:r>
            <a:r>
              <a:rPr lang="en-US" sz="2800" b="1" dirty="0"/>
              <a:t>.</a:t>
            </a:r>
            <a:br>
              <a:rPr lang="en-US" sz="2800" b="1" dirty="0"/>
            </a:b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508586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472193" y="2068691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login</a:t>
            </a:r>
            <a:br>
              <a:rPr lang="en-US" sz="3600" b="1" dirty="0"/>
            </a:br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7" name="Picture 6" descr="A diagram of a login system&#10;&#10;Description automatically generated">
            <a:extLst>
              <a:ext uri="{FF2B5EF4-FFF2-40B4-BE49-F238E27FC236}">
                <a16:creationId xmlns:a16="http://schemas.microsoft.com/office/drawing/2014/main" id="{68E26FC6-8605-960E-F7A7-F367FB264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-1"/>
            <a:ext cx="8636000" cy="681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08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800" b="1" dirty="0"/>
              <a:t> </a:t>
            </a:r>
            <a:r>
              <a:rPr lang="en-US" sz="2800" b="1" dirty="0"/>
              <a:t>login Description FOR user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The User sends a login request with user details (Username, Password, Email, etc.) to the System.</a:t>
            </a:r>
            <a:endParaRPr lang="ar-EG" sz="2800" b="1" dirty="0"/>
          </a:p>
          <a:p>
            <a:endParaRPr lang="ar-EG" sz="2800" b="1" dirty="0"/>
          </a:p>
          <a:p>
            <a:r>
              <a:rPr lang="ar-EG" sz="2800" b="1" dirty="0"/>
              <a:t>* </a:t>
            </a:r>
            <a:r>
              <a:rPr lang="en-US" sz="2800" b="1" dirty="0"/>
              <a:t>The System validates the user details </a:t>
            </a:r>
            <a:r>
              <a:rPr lang="ar-EG" sz="2800" b="1" dirty="0"/>
              <a:t>.</a:t>
            </a:r>
          </a:p>
          <a:p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The System sends the validation result (Valid/Invalid) to the User.</a:t>
            </a:r>
            <a:br>
              <a:rPr lang="en-US" sz="2800" b="1" dirty="0"/>
            </a:br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details are valid:</a:t>
            </a:r>
            <a:endParaRPr lang="ar-EG" sz="2800" b="1" dirty="0"/>
          </a:p>
          <a:p>
            <a:r>
              <a:rPr lang="en-US" sz="2800" b="1" dirty="0"/>
              <a:t>The System sends the login is correct message to the User.</a:t>
            </a:r>
          </a:p>
          <a:p>
            <a:endParaRPr lang="en-US" sz="2800" b="1" dirty="0"/>
          </a:p>
          <a:p>
            <a:r>
              <a:rPr lang="ar-EG" sz="2800" b="1" dirty="0"/>
              <a:t>*</a:t>
            </a:r>
            <a:r>
              <a:rPr lang="en-US" sz="2800" b="1" dirty="0"/>
              <a:t>If the details are invalid:</a:t>
            </a:r>
            <a:br>
              <a:rPr lang="en-US" sz="2800" b="1" dirty="0"/>
            </a:br>
            <a:r>
              <a:rPr lang="en-US" sz="2800" b="1" dirty="0"/>
              <a:t>The System sends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Return Please Enter valid Account</a:t>
            </a:r>
            <a:r>
              <a:rPr lang="en-US" sz="2800" b="1" dirty="0">
                <a:latin typeface="Helvetica" panose="020B0604020202020204" pitchFamily="34" charset="0"/>
              </a:rPr>
              <a:t> .</a:t>
            </a:r>
            <a:br>
              <a:rPr lang="en-US" sz="2800" b="1" dirty="0"/>
            </a:b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1792428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0" y="-1"/>
            <a:ext cx="12192001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3600" b="1" dirty="0"/>
              <a:t>Library Management System Overview </a:t>
            </a:r>
          </a:p>
          <a:p>
            <a:pPr marL="342900" indent="-342900" algn="ctr">
              <a:buFont typeface="Wingdings" panose="05000000000000000000" pitchFamily="2" charset="2"/>
              <a:buChar char="v"/>
            </a:pPr>
            <a:endParaRPr lang="en-US" sz="3600" b="1" dirty="0"/>
          </a:p>
          <a:p>
            <a:r>
              <a:rPr lang="en-US" sz="3200" b="1" dirty="0"/>
              <a:t>The main objective of the Library Management System is to provide an efficient and organized way to manage library resources, user accounts, and borrowing activities.</a:t>
            </a:r>
          </a:p>
          <a:p>
            <a:endParaRPr lang="en-US" sz="3200" b="1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b="1" dirty="0"/>
              <a:t>System Components: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b="1" dirty="0"/>
              <a:t>Librarian : Responsible for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 CRUD operation( ADD , READ , UPDATE ,  DELETE ) : Librarian can manage books by adding, read book records, updating, and deleting book records.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 filter books : Librarian can filter books by ISBN or rack number.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5724867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445560" y="2166346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search</a:t>
            </a:r>
            <a:br>
              <a:rPr lang="en-US" sz="3600" b="1" dirty="0"/>
            </a:br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9" name="Picture 8" descr="A diagram of a book&#10;&#10;Description automatically generated">
            <a:extLst>
              <a:ext uri="{FF2B5EF4-FFF2-40B4-BE49-F238E27FC236}">
                <a16:creationId xmlns:a16="http://schemas.microsoft.com/office/drawing/2014/main" id="{3E8614E5-B441-7CA4-3119-474FA7524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760" y="0"/>
            <a:ext cx="87782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0628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3" y="0"/>
            <a:ext cx="12227304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800" b="1" dirty="0"/>
              <a:t> </a:t>
            </a:r>
            <a:r>
              <a:rPr lang="en-US" sz="2800" b="1" dirty="0"/>
              <a:t>search Description FOR user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The User sends request search for book to the System.</a:t>
            </a:r>
          </a:p>
          <a:p>
            <a:endParaRPr lang="en-US" sz="2800" b="1" dirty="0"/>
          </a:p>
          <a:p>
            <a:r>
              <a:rPr lang="en-US" sz="2800" b="1" dirty="0"/>
              <a:t>* The System queries the Database to retrieve matching books</a:t>
            </a:r>
            <a:r>
              <a:rPr lang="ar-EG" sz="2800" b="1" dirty="0"/>
              <a:t>.</a:t>
            </a:r>
          </a:p>
          <a:p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book is </a:t>
            </a:r>
            <a:r>
              <a:rPr lang="en-US" sz="2800" b="1" dirty="0" err="1"/>
              <a:t>avaliable</a:t>
            </a:r>
            <a:r>
              <a:rPr lang="en-US" sz="2800" b="1" dirty="0"/>
              <a:t> :</a:t>
            </a:r>
          </a:p>
          <a:p>
            <a:r>
              <a:rPr lang="en-US" sz="2800" b="1" dirty="0"/>
              <a:t>The Database sends the search results (Matching Books) to the System.</a:t>
            </a:r>
          </a:p>
          <a:p>
            <a:endParaRPr lang="en-US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book is not </a:t>
            </a:r>
            <a:r>
              <a:rPr lang="en-US" sz="2800" b="1" dirty="0" err="1"/>
              <a:t>avaliable</a:t>
            </a:r>
            <a:r>
              <a:rPr lang="en-US" sz="2800" b="1" dirty="0"/>
              <a:t> :</a:t>
            </a:r>
          </a:p>
          <a:p>
            <a:r>
              <a:rPr lang="en-US" sz="2800" b="1" dirty="0"/>
              <a:t>The Database sends This Book Is Not Available , Please Search Another Book</a:t>
            </a: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40329439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312395" y="1278579"/>
            <a:ext cx="41757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View History Borrow Books and Borrow book</a:t>
            </a:r>
            <a:br>
              <a:rPr lang="en-US" sz="3600" b="1" dirty="0"/>
            </a:br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6" name="Picture 5" descr="A diagram of a book&#10;&#10;Description automatically generated">
            <a:extLst>
              <a:ext uri="{FF2B5EF4-FFF2-40B4-BE49-F238E27FC236}">
                <a16:creationId xmlns:a16="http://schemas.microsoft.com/office/drawing/2014/main" id="{AB3AA9D0-D331-5CB1-62C8-A8DB72C35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920" y="0"/>
            <a:ext cx="8006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4454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b="1" dirty="0"/>
              <a:t>View History Borrow Books and Borrow book Description FOR user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The User sends a View History Borrow Books request to the System.</a:t>
            </a:r>
            <a:endParaRPr lang="ar-EG" sz="2800" b="1" dirty="0"/>
          </a:p>
          <a:p>
            <a:endParaRPr lang="ar-EG" sz="2800" b="1" dirty="0"/>
          </a:p>
          <a:p>
            <a:r>
              <a:rPr lang="en-US" sz="2800" b="1" dirty="0"/>
              <a:t>*The System request View History Borrow Books from database and view it to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r>
              <a:rPr lang="en-US" sz="2800" b="1" dirty="0"/>
              <a:t>*The User sends a Borrow Book request to the System.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r>
              <a:rPr lang="ar-EG" sz="2800" b="1" dirty="0"/>
              <a:t>*</a:t>
            </a:r>
            <a:r>
              <a:rPr lang="en-US" sz="2800" b="1" dirty="0"/>
              <a:t>if the book is </a:t>
            </a:r>
            <a:r>
              <a:rPr lang="en-US" sz="2800" b="1" dirty="0" err="1"/>
              <a:t>avaliable</a:t>
            </a:r>
            <a:r>
              <a:rPr lang="en-US" sz="2800" b="1" dirty="0"/>
              <a:t> :</a:t>
            </a:r>
          </a:p>
          <a:p>
            <a:r>
              <a:rPr lang="en-US" sz="2800" b="1" dirty="0"/>
              <a:t>The system send to user can get the book</a:t>
            </a:r>
          </a:p>
          <a:p>
            <a:endParaRPr lang="en-US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book is not </a:t>
            </a:r>
            <a:r>
              <a:rPr lang="en-US" sz="2800" b="1" dirty="0" err="1"/>
              <a:t>avaliable</a:t>
            </a:r>
            <a:r>
              <a:rPr lang="en-US" sz="2800" b="1" dirty="0"/>
              <a:t> :</a:t>
            </a:r>
          </a:p>
          <a:p>
            <a:r>
              <a:rPr lang="en-US" sz="2800" b="1" dirty="0"/>
              <a:t>The system send to user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This Book Is Not Available , Please change your Request</a:t>
            </a: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14398167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223520" y="2592474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Return Book </a:t>
            </a:r>
          </a:p>
          <a:p>
            <a:pPr algn="ctr"/>
            <a:r>
              <a:rPr lang="en-US" sz="3600" b="1" dirty="0"/>
              <a:t>for user</a:t>
            </a:r>
            <a:endParaRPr lang="ar-EG" sz="3600" b="1" dirty="0"/>
          </a:p>
        </p:txBody>
      </p:sp>
      <p:pic>
        <p:nvPicPr>
          <p:cNvPr id="6" name="Picture 5" descr="A diagram of a book&#10;&#10;Description automatically generated">
            <a:extLst>
              <a:ext uri="{FF2B5EF4-FFF2-40B4-BE49-F238E27FC236}">
                <a16:creationId xmlns:a16="http://schemas.microsoft.com/office/drawing/2014/main" id="{86220594-C505-A8A9-9E6A-D66296BB9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720" y="46084"/>
            <a:ext cx="8463280" cy="681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121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b="1" dirty="0"/>
              <a:t>Return Book Description FOR user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After the user finishes reading the book, he retrieves it.</a:t>
            </a:r>
            <a:endParaRPr lang="ar-EG" sz="2800" b="1" dirty="0"/>
          </a:p>
          <a:p>
            <a:endParaRPr lang="ar-EG" sz="2800" b="1" dirty="0"/>
          </a:p>
          <a:p>
            <a:r>
              <a:rPr lang="ar-EG" sz="2800" b="1" dirty="0"/>
              <a:t>* </a:t>
            </a:r>
            <a:r>
              <a:rPr lang="en-US" sz="2800" b="1" dirty="0"/>
              <a:t>The system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Check the specified time for retrieving books.</a:t>
            </a:r>
            <a:br>
              <a:rPr lang="en-US" sz="2800" b="1" dirty="0"/>
            </a:br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time is over:</a:t>
            </a:r>
            <a:endParaRPr lang="ar-EG" sz="2800" b="1" dirty="0"/>
          </a:p>
          <a:p>
            <a:r>
              <a:rPr lang="en-US" sz="2800" b="1" dirty="0"/>
              <a:t>The System sends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The time specified for retrieving the book has expired and a fine must be paid</a:t>
            </a:r>
            <a:r>
              <a:rPr lang="en-US" sz="2800" b="1" dirty="0"/>
              <a:t>.</a:t>
            </a:r>
          </a:p>
          <a:p>
            <a:endParaRPr lang="en-US" sz="2800" b="1" dirty="0"/>
          </a:p>
          <a:p>
            <a:r>
              <a:rPr lang="ar-EG" sz="2800" b="1" dirty="0"/>
              <a:t>*</a:t>
            </a:r>
            <a:r>
              <a:rPr lang="en-US" sz="2800" b="1" dirty="0"/>
              <a:t>If the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Time goes on</a:t>
            </a:r>
            <a:r>
              <a:rPr lang="en-US" sz="2800" b="1" dirty="0"/>
              <a:t>:</a:t>
            </a:r>
            <a:br>
              <a:rPr lang="en-US" sz="2800" b="1" dirty="0"/>
            </a:br>
            <a:r>
              <a:rPr lang="en-US" sz="2800" b="1" dirty="0"/>
              <a:t>The System sends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Return The Book.</a:t>
            </a: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30907509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374539" y="2274838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login</a:t>
            </a:r>
            <a:br>
              <a:rPr lang="en-US" sz="3600" b="1" dirty="0"/>
            </a:br>
            <a:r>
              <a:rPr lang="en-US" sz="3600" b="1" dirty="0"/>
              <a:t>for Librarian</a:t>
            </a:r>
            <a:endParaRPr lang="ar-EG" sz="3600" b="1" dirty="0"/>
          </a:p>
        </p:txBody>
      </p:sp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0596BC8A-000E-3D16-EC27-C52435735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0"/>
            <a:ext cx="8534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086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ar-EG" sz="2800" b="1" dirty="0"/>
              <a:t> </a:t>
            </a:r>
            <a:r>
              <a:rPr lang="en-US" sz="2800" b="1" dirty="0"/>
              <a:t>login Description FOR Librarian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* The Librarian sends a login request with user details (Username, Password, Email, etc.) to the System.</a:t>
            </a:r>
            <a:endParaRPr lang="ar-EG" sz="2800" b="1" dirty="0"/>
          </a:p>
          <a:p>
            <a:endParaRPr lang="ar-EG" sz="2800" b="1" dirty="0"/>
          </a:p>
          <a:p>
            <a:r>
              <a:rPr lang="ar-EG" sz="2800" b="1" dirty="0"/>
              <a:t>* </a:t>
            </a:r>
            <a:r>
              <a:rPr lang="en-US" sz="2800" b="1" dirty="0"/>
              <a:t>The System validates the user details </a:t>
            </a:r>
            <a:r>
              <a:rPr lang="ar-EG" sz="2800" b="1" dirty="0"/>
              <a:t>.</a:t>
            </a:r>
          </a:p>
          <a:p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The System sends the validation result (Valid/Invalid) to the User.</a:t>
            </a:r>
            <a:br>
              <a:rPr lang="en-US" sz="2800" b="1" dirty="0"/>
            </a:br>
            <a:endParaRPr lang="ar-EG" sz="2800" b="1" dirty="0"/>
          </a:p>
          <a:p>
            <a:r>
              <a:rPr lang="ar-EG" sz="2800" b="1" dirty="0"/>
              <a:t> *</a:t>
            </a:r>
            <a:r>
              <a:rPr lang="en-US" sz="2800" b="1" dirty="0"/>
              <a:t>If the details are valid:</a:t>
            </a:r>
            <a:endParaRPr lang="ar-EG" sz="2800" b="1" dirty="0"/>
          </a:p>
          <a:p>
            <a:r>
              <a:rPr lang="en-US" sz="2800" b="1" dirty="0"/>
              <a:t>The System sends the login is correct message to the User.</a:t>
            </a:r>
          </a:p>
          <a:p>
            <a:endParaRPr lang="en-US" sz="2800" b="1" dirty="0"/>
          </a:p>
          <a:p>
            <a:r>
              <a:rPr lang="ar-EG" sz="2800" b="1" dirty="0"/>
              <a:t>*</a:t>
            </a:r>
            <a:r>
              <a:rPr lang="en-US" sz="2800" b="1" dirty="0"/>
              <a:t>If the details are invalid:</a:t>
            </a:r>
            <a:br>
              <a:rPr lang="en-US" sz="2800" b="1" dirty="0"/>
            </a:br>
            <a:r>
              <a:rPr lang="en-US" sz="2800" b="1" dirty="0"/>
              <a:t>The System sends </a:t>
            </a:r>
            <a:r>
              <a:rPr lang="en-US" sz="2800" b="1" i="0" dirty="0">
                <a:effectLst/>
                <a:latin typeface="Helvetica" panose="020B0604020202020204" pitchFamily="34" charset="0"/>
              </a:rPr>
              <a:t>Return Please Enter valid Account</a:t>
            </a:r>
            <a:r>
              <a:rPr lang="en-US" sz="2800" b="1" dirty="0">
                <a:latin typeface="Helvetica" panose="020B0604020202020204" pitchFamily="34" charset="0"/>
              </a:rPr>
              <a:t> .</a:t>
            </a:r>
            <a:br>
              <a:rPr lang="en-US" sz="2800" b="1" dirty="0"/>
            </a:b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37367822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111760" y="2574719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CRUD Operation </a:t>
            </a:r>
          </a:p>
          <a:p>
            <a:pPr algn="ctr"/>
            <a:r>
              <a:rPr lang="en-US" sz="3600" b="1" dirty="0"/>
              <a:t>for Librarian</a:t>
            </a:r>
            <a:endParaRPr lang="ar-EG" sz="3600" b="1" dirty="0"/>
          </a:p>
        </p:txBody>
      </p:sp>
      <p:pic>
        <p:nvPicPr>
          <p:cNvPr id="9" name="Picture 8" descr="A diagram of a software project&#10;&#10;Description automatically generated">
            <a:extLst>
              <a:ext uri="{FF2B5EF4-FFF2-40B4-BE49-F238E27FC236}">
                <a16:creationId xmlns:a16="http://schemas.microsoft.com/office/drawing/2014/main" id="{C7D16BF8-6410-0C84-E678-CE825386F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020" y="0"/>
            <a:ext cx="7804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263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dirty="0"/>
              <a:t>CRUD Operation Description FOR </a:t>
            </a:r>
            <a:r>
              <a:rPr lang="en-US" sz="2400" b="1" dirty="0" err="1"/>
              <a:t>Libraian</a:t>
            </a:r>
            <a:endParaRPr lang="en-US" sz="2400" b="1" dirty="0"/>
          </a:p>
          <a:p>
            <a:r>
              <a:rPr lang="en-US" sz="2400" b="1" dirty="0"/>
              <a:t>   </a:t>
            </a:r>
            <a:r>
              <a:rPr lang="en-US" sz="2400" b="1" dirty="0">
                <a:solidFill>
                  <a:srgbClr val="FF0000"/>
                </a:solidFill>
              </a:rPr>
              <a:t>ADD</a:t>
            </a:r>
            <a:r>
              <a:rPr lang="ar-EG" sz="2400" b="1" dirty="0"/>
              <a:t>  </a:t>
            </a:r>
          </a:p>
          <a:p>
            <a:r>
              <a:rPr lang="en-US" sz="2400" b="1" dirty="0"/>
              <a:t>* The Librarian sends a Add new Books request to the System.</a:t>
            </a:r>
            <a:endParaRPr lang="ar-EG" sz="2400" b="1" dirty="0"/>
          </a:p>
          <a:p>
            <a:r>
              <a:rPr lang="en-US" sz="2400" b="1" dirty="0"/>
              <a:t>* The System queries the Database about Add new book.</a:t>
            </a:r>
          </a:p>
          <a:p>
            <a:r>
              <a:rPr lang="en-US" sz="2400" b="1" dirty="0"/>
              <a:t>* The System sends to librarian the Added is successfully.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   READ</a:t>
            </a:r>
            <a:r>
              <a:rPr lang="ar-EG" sz="2400" b="1" dirty="0"/>
              <a:t>  </a:t>
            </a:r>
          </a:p>
          <a:p>
            <a:r>
              <a:rPr lang="en-US" sz="2400" b="1" dirty="0"/>
              <a:t>* The Librarian sends a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Read existing data.</a:t>
            </a:r>
            <a:r>
              <a:rPr lang="en-US" sz="2400" b="1" dirty="0"/>
              <a:t> request to the System.</a:t>
            </a:r>
            <a:endParaRPr lang="ar-EG" sz="2400" b="1" dirty="0"/>
          </a:p>
          <a:p>
            <a:r>
              <a:rPr lang="en-US" sz="2400" b="1" dirty="0"/>
              <a:t>* The System queries the Database about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Read existing data</a:t>
            </a:r>
            <a:r>
              <a:rPr lang="en-US" sz="2400" b="1" dirty="0"/>
              <a:t>.</a:t>
            </a:r>
          </a:p>
          <a:p>
            <a:r>
              <a:rPr lang="en-US" sz="2400" b="1" dirty="0"/>
              <a:t>* The System display to librarian </a:t>
            </a:r>
            <a:r>
              <a:rPr lang="en-US" sz="2400" b="1" dirty="0">
                <a:latin typeface="Helvetica" panose="020B0604020202020204" pitchFamily="34" charset="0"/>
              </a:rPr>
              <a:t>the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data records</a:t>
            </a:r>
            <a:r>
              <a:rPr lang="en-US" sz="2400" b="1" dirty="0"/>
              <a:t>.</a:t>
            </a:r>
          </a:p>
          <a:p>
            <a:r>
              <a:rPr lang="en-US" sz="2400" b="1" dirty="0"/>
              <a:t>    </a:t>
            </a:r>
            <a:r>
              <a:rPr lang="en-US" sz="2400" b="1" dirty="0">
                <a:solidFill>
                  <a:srgbClr val="FF0000"/>
                </a:solidFill>
              </a:rPr>
              <a:t>UPDATE</a:t>
            </a:r>
            <a:r>
              <a:rPr lang="ar-EG" sz="2400" b="1" dirty="0"/>
              <a:t>  </a:t>
            </a:r>
          </a:p>
          <a:p>
            <a:r>
              <a:rPr lang="en-US" sz="2400" b="1" dirty="0"/>
              <a:t>* The Librarian sends a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update existing data.</a:t>
            </a:r>
            <a:r>
              <a:rPr lang="en-US" sz="2400" b="1" dirty="0"/>
              <a:t> request to the System.</a:t>
            </a:r>
            <a:endParaRPr lang="ar-EG" sz="2400" b="1" dirty="0"/>
          </a:p>
          <a:p>
            <a:r>
              <a:rPr lang="en-US" sz="2400" b="1" dirty="0"/>
              <a:t>* The System queries the Database about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update on book</a:t>
            </a:r>
            <a:r>
              <a:rPr lang="en-US" sz="2400" b="1" dirty="0"/>
              <a:t>.</a:t>
            </a:r>
          </a:p>
          <a:p>
            <a:r>
              <a:rPr lang="en-US" sz="2400" b="1" dirty="0"/>
              <a:t>* The System sends to librarian Updated is successfully.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   Delete</a:t>
            </a:r>
            <a:r>
              <a:rPr lang="ar-EG" sz="2400" b="1" dirty="0"/>
              <a:t> </a:t>
            </a:r>
          </a:p>
          <a:p>
            <a:r>
              <a:rPr lang="en-US" sz="2400" b="1" dirty="0"/>
              <a:t>* The Librarian sends a </a:t>
            </a:r>
            <a:r>
              <a:rPr lang="en-US" sz="2400" b="1" dirty="0">
                <a:latin typeface="Helvetica" panose="020B0604020202020204" pitchFamily="34" charset="0"/>
              </a:rPr>
              <a:t>D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elete book.</a:t>
            </a:r>
            <a:r>
              <a:rPr lang="en-US" sz="2400" b="1" dirty="0"/>
              <a:t> request to the System.</a:t>
            </a:r>
            <a:endParaRPr lang="ar-EG" sz="2400" b="1" dirty="0"/>
          </a:p>
          <a:p>
            <a:r>
              <a:rPr lang="en-US" sz="2400" b="1" dirty="0"/>
              <a:t>* The System queries the Database about </a:t>
            </a:r>
            <a:r>
              <a:rPr lang="en-US" sz="2400" b="1" i="0" dirty="0">
                <a:effectLst/>
                <a:latin typeface="Helvetica" panose="020B0604020202020204" pitchFamily="34" charset="0"/>
              </a:rPr>
              <a:t>delete book</a:t>
            </a:r>
            <a:r>
              <a:rPr lang="en-US" sz="2400" b="1" dirty="0"/>
              <a:t>.</a:t>
            </a:r>
          </a:p>
          <a:p>
            <a:r>
              <a:rPr lang="en-US" sz="2400" b="1" dirty="0"/>
              <a:t>* The System sends to the Deleted is successfully.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0375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0" y="0"/>
            <a:ext cx="12192001" cy="6063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3600" b="1" dirty="0"/>
              <a:t>Library Management System Overview </a:t>
            </a:r>
          </a:p>
          <a:p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managing Borrow request</a:t>
            </a:r>
          </a:p>
          <a:p>
            <a:r>
              <a:rPr lang="en-US" sz="3200" b="1" dirty="0"/>
              <a:t> Librarian can manage borrowed book requests and set return dates.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managing user accounts</a:t>
            </a:r>
          </a:p>
          <a:p>
            <a:r>
              <a:rPr lang="en-US" sz="3200" b="1" dirty="0"/>
              <a:t> Librarian can manage user accounts by approve or reject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/>
              <a:t>Normal User : Can </a:t>
            </a:r>
          </a:p>
          <a:p>
            <a:r>
              <a:rPr lang="en-US" sz="3200" b="1" dirty="0"/>
              <a:t> Register search for books, borrow books, and view borrowing history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ar-EG" sz="3200" b="1" dirty="0"/>
          </a:p>
        </p:txBody>
      </p:sp>
    </p:spTree>
    <p:extLst>
      <p:ext uri="{BB962C8B-B14F-4D97-AF65-F5344CB8AC3E}">
        <p14:creationId xmlns:p14="http://schemas.microsoft.com/office/powerpoint/2010/main" val="6573843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268007" y="1935527"/>
            <a:ext cx="41757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filter Book </a:t>
            </a:r>
          </a:p>
          <a:p>
            <a:pPr algn="ctr"/>
            <a:r>
              <a:rPr lang="en-US" sz="3600" b="1" dirty="0"/>
              <a:t>    for librarian</a:t>
            </a:r>
            <a:endParaRPr lang="ar-EG" sz="3600" b="1" dirty="0"/>
          </a:p>
        </p:txBody>
      </p:sp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40EB18AB-4F27-6B3F-6AC4-E9B51946C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181" y="1"/>
            <a:ext cx="78508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108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b="1" dirty="0"/>
              <a:t>filter Book Description FOR librarian</a:t>
            </a:r>
          </a:p>
          <a:p>
            <a:r>
              <a:rPr lang="ar-EG" sz="2800" b="1" dirty="0"/>
              <a:t> </a:t>
            </a:r>
          </a:p>
          <a:p>
            <a:r>
              <a:rPr lang="en-US" sz="2800" b="1" dirty="0"/>
              <a:t> * The librarian filters the book by ISBN or shelf number</a:t>
            </a:r>
          </a:p>
          <a:p>
            <a:endParaRPr lang="en-US" sz="2800" b="1" dirty="0"/>
          </a:p>
          <a:p>
            <a:r>
              <a:rPr lang="en-US" sz="2800" b="1" dirty="0"/>
              <a:t> * The system sends a request to filter books based on the previous details</a:t>
            </a:r>
          </a:p>
          <a:p>
            <a:endParaRPr lang="en-US" sz="2800" b="1" dirty="0"/>
          </a:p>
          <a:p>
            <a:r>
              <a:rPr lang="en-US" sz="2800" b="1" dirty="0"/>
              <a:t> * The System sends to librarian the </a:t>
            </a:r>
            <a:r>
              <a:rPr lang="en-US" sz="2800" b="1" dirty="0" err="1"/>
              <a:t>filterd</a:t>
            </a:r>
            <a:r>
              <a:rPr lang="en-US" sz="2800" b="1" dirty="0"/>
              <a:t> is successfully.</a:t>
            </a:r>
          </a:p>
          <a:p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21581237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383417" y="1997839"/>
            <a:ext cx="35735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Sequence diagram</a:t>
            </a:r>
            <a:br>
              <a:rPr lang="en-US" sz="3600" b="1" dirty="0"/>
            </a:br>
            <a:r>
              <a:rPr lang="en-US" sz="3600" b="1" dirty="0"/>
              <a:t>Manage user Account for librarian</a:t>
            </a:r>
            <a:endParaRPr lang="ar-EG" sz="3600" b="1" dirty="0"/>
          </a:p>
        </p:txBody>
      </p:sp>
      <p:pic>
        <p:nvPicPr>
          <p:cNvPr id="9" name="Picture 8" descr="A diagram of a system&#10;&#10;Description automatically generated">
            <a:extLst>
              <a:ext uri="{FF2B5EF4-FFF2-40B4-BE49-F238E27FC236}">
                <a16:creationId xmlns:a16="http://schemas.microsoft.com/office/drawing/2014/main" id="{ADF8092E-AA8A-C7E2-1EF2-CA8D370F8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418" y="0"/>
            <a:ext cx="9088581" cy="681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620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b="1" dirty="0"/>
              <a:t>Manage user Account Description for librarian</a:t>
            </a:r>
          </a:p>
          <a:p>
            <a:endParaRPr lang="en-US" sz="2800" b="1" dirty="0"/>
          </a:p>
          <a:p>
            <a:r>
              <a:rPr lang="en-US" sz="2800" b="1" dirty="0"/>
              <a:t> * After the user login his account in the library, he sends the account          to the librarian for approve or rejection </a:t>
            </a:r>
            <a:r>
              <a:rPr lang="en-US" sz="2800" b="1" dirty="0" err="1"/>
              <a:t>fot</a:t>
            </a:r>
            <a:r>
              <a:rPr lang="en-US" sz="2800" b="1" dirty="0"/>
              <a:t> his account.</a:t>
            </a:r>
          </a:p>
          <a:p>
            <a:endParaRPr lang="en-US" sz="2800" b="1" dirty="0"/>
          </a:p>
          <a:p>
            <a:r>
              <a:rPr lang="en-US" sz="2800" b="1" dirty="0"/>
              <a:t> * the librarian Sends to the system to manage the user account</a:t>
            </a:r>
          </a:p>
          <a:p>
            <a:endParaRPr lang="en-US" sz="2800" b="1" dirty="0"/>
          </a:p>
          <a:p>
            <a:r>
              <a:rPr lang="en-US" sz="2800" b="1" dirty="0"/>
              <a:t> * The system sends to the database to check this account</a:t>
            </a:r>
          </a:p>
          <a:p>
            <a:endParaRPr lang="en-US" sz="2800" b="1" dirty="0"/>
          </a:p>
          <a:p>
            <a:r>
              <a:rPr lang="en-US" sz="2800" b="1" dirty="0"/>
              <a:t> * If the data is correct, the system sends the librarian a valid account, and the librarian then begins sending a message to the user approving the account.</a:t>
            </a:r>
          </a:p>
          <a:p>
            <a:endParaRPr lang="en-US" sz="2800" b="1" dirty="0"/>
          </a:p>
          <a:p>
            <a:r>
              <a:rPr lang="en-US" sz="2800" b="1" dirty="0"/>
              <a:t> * If the data is incorrect, it is correct. The system sends the librarian an invalid account, and the librarian then begins sending a message to the user rejecting the account.</a:t>
            </a:r>
          </a:p>
          <a:p>
            <a:r>
              <a:rPr lang="en-US" sz="2800" b="1" dirty="0"/>
              <a:t>.</a:t>
            </a: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8476340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-133166" y="2956458"/>
            <a:ext cx="39771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class diagram</a:t>
            </a:r>
            <a:endParaRPr lang="ar-EG" sz="3600" b="1" dirty="0"/>
          </a:p>
        </p:txBody>
      </p:sp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1D3EA5D5-27DA-9677-0A5B-91B883BF9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030" y="0"/>
            <a:ext cx="8347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38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dirty="0"/>
              <a:t>Class Diagram Description</a:t>
            </a:r>
          </a:p>
          <a:p>
            <a:endParaRPr lang="en-US" sz="2400" b="1" dirty="0"/>
          </a:p>
          <a:p>
            <a:r>
              <a:rPr lang="en-US" sz="2400" b="1" dirty="0"/>
              <a:t>In our system we have four classes:</a:t>
            </a:r>
          </a:p>
          <a:p>
            <a:endParaRPr lang="en-US" sz="2400" b="1" dirty="0"/>
          </a:p>
          <a:p>
            <a:r>
              <a:rPr lang="en-US" sz="2400" b="1" dirty="0"/>
              <a:t>1-User Class: has(Id, Name, User Name, Password) attributes and (login(), log out()) functions.</a:t>
            </a:r>
          </a:p>
          <a:p>
            <a:r>
              <a:rPr lang="en-US" sz="2400" b="1" dirty="0"/>
              <a:t>2-Librarian Class: has(Manage Book(), Manage users(), Manage Request(), Generate Report()) functions.</a:t>
            </a:r>
          </a:p>
          <a:p>
            <a:r>
              <a:rPr lang="en-US" sz="2400" b="1" dirty="0"/>
              <a:t>3-Normal User Class: has(Register(), Search Book(), Send Request(), Borrow Book(),Get Borrowed Book(), Return Book(), Pay Fine()) functions.</a:t>
            </a:r>
          </a:p>
          <a:p>
            <a:r>
              <a:rPr lang="en-US" sz="2400" b="1" dirty="0"/>
              <a:t>4-Book Class: has(ISBN, Author, Title, Rack Number) attributes and (Get ISBN(),Get Author(), Get Title(), Get Rack Number()) functions.</a:t>
            </a:r>
          </a:p>
          <a:p>
            <a:endParaRPr lang="en-US" sz="2400" b="1" dirty="0"/>
          </a:p>
          <a:p>
            <a:r>
              <a:rPr lang="en-US" sz="2400" b="1" dirty="0"/>
              <a:t>* we have Generalization relationship which subclasses(Librarian and Normal </a:t>
            </a:r>
            <a:r>
              <a:rPr lang="en-US" sz="2400" b="1" dirty="0" err="1"/>
              <a:t>Userclass</a:t>
            </a:r>
            <a:r>
              <a:rPr lang="en-US" sz="2400" b="1" dirty="0"/>
              <a:t>) inherits attributes and behaviors from another class (User Class) the superclass we have Association relationship between(Librarian </a:t>
            </a:r>
            <a:r>
              <a:rPr lang="en-US" sz="2400" b="1" dirty="0" err="1"/>
              <a:t>Class,Normal</a:t>
            </a:r>
            <a:r>
              <a:rPr lang="en-US" sz="2400" b="1" dirty="0"/>
              <a:t> User Class) and Book Class which one Librarian can manage from zero to many book, and from zero to many Normal User can borrow from zero to many Book.</a:t>
            </a:r>
            <a:endParaRPr lang="ar-EG" sz="2400" b="1" dirty="0"/>
          </a:p>
        </p:txBody>
      </p:sp>
    </p:spTree>
    <p:extLst>
      <p:ext uri="{BB962C8B-B14F-4D97-AF65-F5344CB8AC3E}">
        <p14:creationId xmlns:p14="http://schemas.microsoft.com/office/powerpoint/2010/main" val="6863138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1760" y="123151"/>
            <a:ext cx="111760" cy="45719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ar-EG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/>
              <a:t>.</a:t>
            </a:r>
            <a:endParaRPr lang="ar-E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EB7DD-680C-3AC8-76BB-DE7D821C9D6C}"/>
              </a:ext>
            </a:extLst>
          </p:cNvPr>
          <p:cNvSpPr txBox="1"/>
          <p:nvPr/>
        </p:nvSpPr>
        <p:spPr>
          <a:xfrm>
            <a:off x="0" y="2828835"/>
            <a:ext cx="36945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US" sz="3600" b="1" dirty="0"/>
              <a:t> ERD diagram</a:t>
            </a:r>
            <a:br>
              <a:rPr lang="en-US" sz="3600" b="1" dirty="0"/>
            </a:br>
            <a:endParaRPr lang="ar-EG" sz="3600" b="1" dirty="0"/>
          </a:p>
        </p:txBody>
      </p:sp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8ADDDE0D-23E6-1412-7F31-1818D1CB9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037" y="0"/>
            <a:ext cx="8321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0342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/>
              <a:t>ERD Diagram Description</a:t>
            </a:r>
          </a:p>
          <a:p>
            <a:r>
              <a:rPr lang="en-US" sz="2000" b="1" dirty="0"/>
              <a:t> </a:t>
            </a:r>
          </a:p>
          <a:p>
            <a:r>
              <a:rPr lang="en-US" sz="2000" b="1" dirty="0"/>
              <a:t> In our system we have five entities:</a:t>
            </a:r>
          </a:p>
          <a:p>
            <a:endParaRPr lang="en-US" sz="2000" b="1" dirty="0"/>
          </a:p>
          <a:p>
            <a:r>
              <a:rPr lang="en-US" sz="2000" b="1" dirty="0"/>
              <a:t>(Librarian, Normal User, Book, Borrowed Book and User Request), this entities have attributes </a:t>
            </a:r>
          </a:p>
          <a:p>
            <a:endParaRPr lang="en-US" sz="2000" b="1" dirty="0"/>
          </a:p>
          <a:p>
            <a:r>
              <a:rPr lang="en-US" sz="2000" b="1" dirty="0"/>
              <a:t>* Librarian entity has (Id, Name and Password), </a:t>
            </a:r>
          </a:p>
          <a:p>
            <a:r>
              <a:rPr lang="en-US" sz="2000" b="1" dirty="0"/>
              <a:t>* Normal User entity has (Id, Name, Password, Email and Account Status), </a:t>
            </a:r>
          </a:p>
          <a:p>
            <a:r>
              <a:rPr lang="en-US" sz="2000" b="1" dirty="0"/>
              <a:t>* Book entity has (ISBN, Name, Author, Title, Availability Status and rack Number),</a:t>
            </a:r>
          </a:p>
          <a:p>
            <a:r>
              <a:rPr lang="en-US" sz="2000" b="1" dirty="0"/>
              <a:t>* Borrowed Book entity has (Borrowed Date, Return Date and </a:t>
            </a:r>
          </a:p>
          <a:p>
            <a:r>
              <a:rPr lang="en-US" sz="2000" b="1" dirty="0"/>
              <a:t>* History Of Borrowed Book AND User Request entity has (Request Date, Status and Requested Book)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r>
              <a:rPr lang="en-US" sz="2000" b="1" dirty="0"/>
              <a:t> we have some relationships between this entities, that we have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r>
              <a:rPr lang="en-US" sz="2000" b="1" dirty="0"/>
              <a:t> 1:M relationship between Librarian and Book</a:t>
            </a:r>
          </a:p>
          <a:p>
            <a:r>
              <a:rPr lang="en-US" sz="2000" b="1" dirty="0"/>
              <a:t> 1:M between Librarian and Normal User</a:t>
            </a:r>
          </a:p>
          <a:p>
            <a:r>
              <a:rPr lang="en-US" sz="2000" b="1" dirty="0"/>
              <a:t> 1:M between Librarian and User Request</a:t>
            </a:r>
          </a:p>
          <a:p>
            <a:r>
              <a:rPr lang="en-US" sz="2000" b="1" dirty="0"/>
              <a:t> 1:M between Normal User and Borrowed Book</a:t>
            </a:r>
          </a:p>
          <a:p>
            <a:r>
              <a:rPr lang="en-US" sz="2000" b="1" dirty="0"/>
              <a:t> 1:M between Normal User and User Request</a:t>
            </a:r>
          </a:p>
          <a:p>
            <a:r>
              <a:rPr lang="en-US" sz="2000" b="1" dirty="0"/>
              <a:t> M:M between Normal User and Book</a:t>
            </a:r>
            <a:endParaRPr lang="ar-EG" sz="2000" b="1" dirty="0"/>
          </a:p>
        </p:txBody>
      </p:sp>
    </p:spTree>
    <p:extLst>
      <p:ext uri="{BB962C8B-B14F-4D97-AF65-F5344CB8AC3E}">
        <p14:creationId xmlns:p14="http://schemas.microsoft.com/office/powerpoint/2010/main" val="13823722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endParaRPr lang="en-US" sz="6600" b="1" dirty="0"/>
          </a:p>
          <a:p>
            <a:pPr marL="342900" indent="-342900" algn="ctr">
              <a:buFont typeface="Wingdings" panose="05000000000000000000" pitchFamily="2" charset="2"/>
              <a:buChar char="v"/>
            </a:pPr>
            <a:endParaRPr lang="en-US" sz="6600" b="1" dirty="0"/>
          </a:p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6600" b="1" dirty="0"/>
              <a:t>OCL</a:t>
            </a:r>
            <a:endParaRPr lang="ar-EG" sz="6600" b="1" dirty="0"/>
          </a:p>
        </p:txBody>
      </p:sp>
    </p:spTree>
    <p:extLst>
      <p:ext uri="{BB962C8B-B14F-4D97-AF65-F5344CB8AC3E}">
        <p14:creationId xmlns:p14="http://schemas.microsoft.com/office/powerpoint/2010/main" val="41806308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-35304" y="0"/>
            <a:ext cx="12227305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3600" b="1" dirty="0"/>
              <a:t>Conclusion </a:t>
            </a:r>
          </a:p>
          <a:p>
            <a:pPr marL="342900" indent="-342900" algn="ctr">
              <a:buFont typeface="Wingdings" panose="05000000000000000000" pitchFamily="2" charset="2"/>
              <a:buChar char="v"/>
            </a:pPr>
            <a:endParaRPr lang="en-US" sz="3600" b="1" dirty="0"/>
          </a:p>
          <a:p>
            <a:r>
              <a:rPr lang="en-US" sz="3600" b="1" dirty="0"/>
              <a:t>The Library Management System aims to streamline the library operations, making it easier for the librarian to manage resources and for users to access and borrow books efficiently.</a:t>
            </a:r>
          </a:p>
          <a:p>
            <a:r>
              <a:rPr lang="en-US" sz="3600" b="1" dirty="0"/>
              <a:t> </a:t>
            </a:r>
          </a:p>
          <a:p>
            <a:r>
              <a:rPr lang="en-US" sz="3600" b="1" dirty="0"/>
              <a:t>With features like user management, book management, searching capabilities. </a:t>
            </a:r>
          </a:p>
          <a:p>
            <a:endParaRPr lang="en-US" sz="3600" b="1" dirty="0"/>
          </a:p>
          <a:p>
            <a:r>
              <a:rPr lang="en-US" sz="3600" b="1" dirty="0"/>
              <a:t>the system provides a comprehensive solution for library management needs.</a:t>
            </a:r>
            <a:endParaRPr lang="ar-EG" sz="3600" b="1" dirty="0"/>
          </a:p>
        </p:txBody>
      </p:sp>
    </p:spTree>
    <p:extLst>
      <p:ext uri="{BB962C8B-B14F-4D97-AF65-F5344CB8AC3E}">
        <p14:creationId xmlns:p14="http://schemas.microsoft.com/office/powerpoint/2010/main" val="3507888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C066-8ECF-416E-6B86-E49FD58AC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3128717" y="383270"/>
            <a:ext cx="45719" cy="1469584"/>
          </a:xfrm>
        </p:spPr>
        <p:txBody>
          <a:bodyPr/>
          <a:lstStyle/>
          <a:p>
            <a:endParaRPr lang="ar-EG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CFBB7-0799-37F0-100E-1BA427DB16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3174436" y="810227"/>
            <a:ext cx="45719" cy="637026"/>
          </a:xfrm>
        </p:spPr>
        <p:txBody>
          <a:bodyPr>
            <a:normAutofit/>
          </a:bodyPr>
          <a:lstStyle/>
          <a:p>
            <a:endParaRPr lang="ar-EG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363B4-3A30-1CE8-B561-3270EFB41D13}"/>
              </a:ext>
            </a:extLst>
          </p:cNvPr>
          <p:cNvSpPr txBox="1"/>
          <p:nvPr/>
        </p:nvSpPr>
        <p:spPr>
          <a:xfrm>
            <a:off x="0" y="0"/>
            <a:ext cx="12192001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v"/>
            </a:pPr>
            <a:r>
              <a:rPr lang="en-US" sz="3600" b="1" dirty="0"/>
              <a:t>Library Management System Overview</a:t>
            </a:r>
          </a:p>
          <a:p>
            <a:pPr algn="ctr"/>
            <a:r>
              <a:rPr lang="en-US" sz="3600" b="1" dirty="0"/>
              <a:t>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b="1" dirty="0"/>
              <a:t>System : Handles user requests, performs CRUD operations, and communicates with the Database.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3200" b="1" dirty="0"/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b="1" dirty="0"/>
              <a:t>Database: Stores book information, user accounts, and borrowing records.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3200" b="1" dirty="0"/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b="1" dirty="0"/>
              <a:t>Diagrams : ( use case, Activity, Sequence, Class, ERD)</a:t>
            </a:r>
          </a:p>
          <a:p>
            <a:endParaRPr lang="ar-EG" sz="3200" b="1" dirty="0"/>
          </a:p>
        </p:txBody>
      </p:sp>
    </p:spTree>
    <p:extLst>
      <p:ext uri="{BB962C8B-B14F-4D97-AF65-F5344CB8AC3E}">
        <p14:creationId xmlns:p14="http://schemas.microsoft.com/office/powerpoint/2010/main" val="38217000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6" y="123151"/>
            <a:ext cx="11914909" cy="6597842"/>
          </a:xfrm>
        </p:spPr>
        <p:txBody>
          <a:bodyPr>
            <a:normAutofit/>
          </a:bodyPr>
          <a:lstStyle/>
          <a:p>
            <a:pPr algn="ctr"/>
            <a:br>
              <a:rPr lang="en-US" sz="9600" dirty="0"/>
            </a:br>
            <a:r>
              <a:rPr lang="en-US" sz="9600" dirty="0"/>
              <a:t>THANK YOU</a:t>
            </a:r>
            <a:endParaRPr lang="ar-EG" sz="9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H="1">
            <a:off x="11831781" y="6382326"/>
            <a:ext cx="143885" cy="338667"/>
          </a:xfrm>
        </p:spPr>
        <p:txBody>
          <a:bodyPr>
            <a:normAutofit fontScale="92500" lnSpcReduction="20000"/>
          </a:bodyPr>
          <a:lstStyle/>
          <a:p>
            <a:r>
              <a:rPr lang="ar-EG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831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ar-EG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ar-EG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9C27255-9435-DEF7-31E2-6EF52ED55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447800"/>
            <a:ext cx="8935656" cy="36334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0" lvl="0" indent="-571500" rtl="0">
              <a:lnSpc>
                <a:spcPct val="9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4400" b="1" i="0" kern="1200" dirty="0">
                <a:solidFill>
                  <a:schemeClr val="tx2"/>
                </a:solidFill>
                <a:effectLst/>
              </a:rPr>
              <a:t>Functional</a:t>
            </a:r>
            <a:r>
              <a:rPr lang="en-US" sz="4400" b="1" dirty="0"/>
              <a:t> </a:t>
            </a:r>
            <a:r>
              <a:rPr lang="en-US" sz="4400" b="1" i="0" kern="1200" dirty="0">
                <a:solidFill>
                  <a:schemeClr val="tx2"/>
                </a:solidFill>
                <a:effectLst/>
              </a:rPr>
              <a:t>Requirements</a:t>
            </a:r>
            <a:br>
              <a:rPr lang="en-US" sz="4400" b="1" i="0" kern="1200" dirty="0">
                <a:solidFill>
                  <a:schemeClr val="tx2"/>
                </a:solidFill>
                <a:effectLst/>
              </a:rPr>
            </a:br>
            <a:br>
              <a:rPr lang="en-US" sz="4400" b="1" i="0" kern="1200" dirty="0">
                <a:solidFill>
                  <a:schemeClr val="tx2"/>
                </a:solidFill>
                <a:effectLst/>
              </a:rPr>
            </a:br>
            <a:r>
              <a:rPr lang="en-US" sz="4400" b="1" i="0" kern="1200" dirty="0">
                <a:solidFill>
                  <a:schemeClr val="tx2"/>
                </a:solidFill>
                <a:effectLst/>
              </a:rPr>
              <a:t>  Librarian Functions</a:t>
            </a:r>
            <a:br>
              <a:rPr lang="en-US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2" name="Graphic 11" descr="Books">
            <a:extLst>
              <a:ext uri="{FF2B5EF4-FFF2-40B4-BE49-F238E27FC236}">
                <a16:creationId xmlns:a16="http://schemas.microsoft.com/office/drawing/2014/main" id="{1FEDEA3B-C95B-77A9-A26E-9EE1ED6A68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703489"/>
            <a:ext cx="4872025" cy="545055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87214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6904F81-306C-EC14-14AD-0971C944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047"/>
            <a:ext cx="12192000" cy="6695954"/>
          </a:xfrm>
        </p:spPr>
        <p:txBody>
          <a:bodyPr/>
          <a:lstStyle/>
          <a:p>
            <a:pPr marL="571500" lvl="0" indent="-5715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Login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Authenticate librarian credentials.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must allow the librarian to log in to the system using the account that was created 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 If the login credentials are correct, the website will verify the librarian's account and grant them access to the website.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If the login credentials are incorrect, the librarian may need to try again or reset their password.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endParaRPr lang="ar-EG" sz="3200" b="1" dirty="0"/>
          </a:p>
        </p:txBody>
      </p:sp>
    </p:spTree>
    <p:extLst>
      <p:ext uri="{BB962C8B-B14F-4D97-AF65-F5344CB8AC3E}">
        <p14:creationId xmlns:p14="http://schemas.microsoft.com/office/powerpoint/2010/main" val="2560767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10625224">
            <a:off x="12719273" y="1956441"/>
            <a:ext cx="110414" cy="544448"/>
          </a:xfrm>
        </p:spPr>
        <p:txBody>
          <a:bodyPr>
            <a:noAutofit/>
          </a:bodyPr>
          <a:lstStyle/>
          <a:p>
            <a:r>
              <a:rPr lang="ar-EG" sz="2800" dirty="0"/>
              <a:t>1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5F9DF8-55E6-7791-35BE-9D3253DC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025313" cy="1817224"/>
          </a:xfrm>
        </p:spPr>
        <p:txBody>
          <a:bodyPr/>
          <a:lstStyle/>
          <a:p>
            <a:pPr marL="457200" lvl="0" indent="-457200" algn="l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Logout</a:t>
            </a:r>
            <a:b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</a:br>
            <a:r>
              <a:rPr lang="en-US" sz="32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: The system shall allow Librarian to log out of it.</a:t>
            </a:r>
            <a:endParaRPr lang="ar-EG" sz="32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1771B9-926B-7B94-43AA-5F710A398D4C}"/>
              </a:ext>
            </a:extLst>
          </p:cNvPr>
          <p:cNvSpPr txBox="1">
            <a:spLocks/>
          </p:cNvSpPr>
          <p:nvPr/>
        </p:nvSpPr>
        <p:spPr>
          <a:xfrm>
            <a:off x="0" y="1678329"/>
            <a:ext cx="12177713" cy="6493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1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 rtl="0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chemeClr val="tx1"/>
                </a:solidFill>
                <a:effectLst/>
                <a:latin typeface="Söhne"/>
              </a:rPr>
              <a:t>Manage</a:t>
            </a:r>
            <a:r>
              <a:rPr lang="en-US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Söhne"/>
              </a:rPr>
              <a:t>Books</a:t>
            </a:r>
            <a:br>
              <a:rPr lang="en-US" sz="2800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</a:br>
            <a:r>
              <a:rPr lang="en-US" sz="28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The system allows the ability to librarian to Add a new book.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28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  : The system allows the ability to librarian to View list of books.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28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  : The system allows the ability to librarian to Update book details.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28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  : The system allows the ability to librarian to Delete a book.</a:t>
            </a:r>
          </a:p>
          <a:p>
            <a:pPr rtl="0">
              <a:lnSpc>
                <a:spcPct val="150000"/>
              </a:lnSpc>
              <a:spcAft>
                <a:spcPts val="800"/>
              </a:spcAft>
            </a:pPr>
            <a:r>
              <a:rPr lang="en-US" sz="2800" b="1" kern="100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  : The system allows the ability to librarian to Read a book.</a:t>
            </a:r>
            <a:endParaRPr lang="ar-EG" sz="2800" b="1" dirty="0"/>
          </a:p>
        </p:txBody>
      </p:sp>
    </p:spTree>
    <p:extLst>
      <p:ext uri="{BB962C8B-B14F-4D97-AF65-F5344CB8AC3E}">
        <p14:creationId xmlns:p14="http://schemas.microsoft.com/office/powerpoint/2010/main" val="11936112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3451</TotalTime>
  <Words>3434</Words>
  <Application>Microsoft Office PowerPoint</Application>
  <PresentationFormat>Widescreen</PresentationFormat>
  <Paragraphs>438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Aptos</vt:lpstr>
      <vt:lpstr>Arial</vt:lpstr>
      <vt:lpstr>Century Gothic</vt:lpstr>
      <vt:lpstr>Helvetica</vt:lpstr>
      <vt:lpstr>Söhne</vt:lpstr>
      <vt:lpstr>Source Sans 3</vt:lpstr>
      <vt:lpstr>Wingdings</vt:lpstr>
      <vt:lpstr>Wingdings 3</vt:lpstr>
      <vt:lpstr>Ion</vt:lpstr>
      <vt:lpstr>Library Management System</vt:lpstr>
      <vt:lpstr>PowerPoint Presentation</vt:lpstr>
      <vt:lpstr>.</vt:lpstr>
      <vt:lpstr>PowerPoint Presentation</vt:lpstr>
      <vt:lpstr>PowerPoint Presentation</vt:lpstr>
      <vt:lpstr>PowerPoint Presentation</vt:lpstr>
      <vt:lpstr>Functional Requirements    Librarian Functions </vt:lpstr>
      <vt:lpstr>Login  : Authenticate librarian credentials. : The system must allow the librarian to log in to the system using the account that was created  :  If the login credentials are correct, the website will verify the librarian's account and grant them access to the website. : If the login credentials are incorrect, the librarian may need to try again or reset their password. </vt:lpstr>
      <vt:lpstr>Logout  : The system shall allow Librarian to log out of it.</vt:lpstr>
      <vt:lpstr>Filter Books : The system shall allow Librarian to Filter books by ISBN.  : The system shall allow Librarian to Filter books by rack number.  </vt:lpstr>
      <vt:lpstr>Manage Borrowed Requests : The system shall allow Librarian to View borrowed book requests.  : The system shall allow Librarian to Set return dates for borrowed books.  </vt:lpstr>
      <vt:lpstr>Functional Requirements    Librarian Functions </vt:lpstr>
      <vt:lpstr>sing up : The system shall allow a non registered user to create a new account. : The system shall require the following information from the user: Username-mail, Password, F-name, L-name. : The system shall store user’s information in Database. </vt:lpstr>
      <vt:lpstr>Login  : Authenticate user credentials. : The system must allow the user to log in to the system using the account that was created  :  If the login credentials are correct, the website will verify the user's account and grant them access to the website. : If the login credentials are incorrect, the user may need to try again or reset their password. </vt:lpstr>
      <vt:lpstr>Logout  : The system shall allow user to log out of it.</vt:lpstr>
      <vt:lpstr>PowerPoint Presentation</vt:lpstr>
      <vt:lpstr> Non -Functional                                           Requirements  </vt:lpstr>
      <vt:lpstr>Compatibility : The website should be connected to the internet. : All features and front-end works on the system should be supported from all browsers.  :  The system should be compatible with different devices and operating systems, and support multiple languages. </vt:lpstr>
      <vt:lpstr>Performance : The system shall respond to the request from the user in less than 3 seconds. : The system shall be reliable and flexible. :  the system shall on average operate without failure for as long a time as possible. : the system shall handle more than 1user simultaneously.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Case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Knowledge market</dc:title>
  <dc:creator>BRAZILY</dc:creator>
  <cp:lastModifiedBy>Hamada 20210296</cp:lastModifiedBy>
  <cp:revision>37</cp:revision>
  <dcterms:created xsi:type="dcterms:W3CDTF">2023-04-08T02:28:07Z</dcterms:created>
  <dcterms:modified xsi:type="dcterms:W3CDTF">2024-05-07T20:52:09Z</dcterms:modified>
</cp:coreProperties>
</file>

<file path=docProps/thumbnail.jpeg>
</file>